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38.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24.xml" ContentType="application/vnd.openxmlformats-officedocument.presentationml.notesSlide+xml"/>
  <Override PartName="/ppt/notesSlides/notesSlide38.xml" ContentType="application/vnd.openxmlformats-officedocument.presentationml.notesSlide+xml"/>
  <Override PartName="/ppt/_rels/presentation.xml.rels" ContentType="application/vnd.openxmlformats-package.relationships+xml"/>
  <Override PartName="/ppt/media/image126.wmf" ContentType="image/x-wmf"/>
  <Override PartName="/ppt/media/image125.wmf" ContentType="image/x-wmf"/>
  <Override PartName="/ppt/media/image124.wmf" ContentType="image/x-wmf"/>
  <Override PartName="/ppt/media/image123.wmf" ContentType="image/x-wmf"/>
  <Override PartName="/ppt/media/image122.wmf" ContentType="image/x-wmf"/>
  <Override PartName="/ppt/media/image121.wmf" ContentType="image/x-wmf"/>
  <Override PartName="/ppt/media/image116.wmf" ContentType="image/x-wmf"/>
  <Override PartName="/ppt/media/image115.wmf" ContentType="image/x-wmf"/>
  <Override PartName="/ppt/media/image114.wmf" ContentType="image/x-wmf"/>
  <Override PartName="/ppt/media/image113.wmf" ContentType="image/x-wmf"/>
  <Override PartName="/ppt/media/image112.wmf" ContentType="image/x-wmf"/>
  <Override PartName="/ppt/media/image111.wmf" ContentType="image/x-wmf"/>
  <Override PartName="/ppt/media/image109.wmf" ContentType="image/x-wmf"/>
  <Override PartName="/ppt/media/image108.wmf" ContentType="image/x-wmf"/>
  <Override PartName="/ppt/media/image107.wmf" ContentType="image/x-wmf"/>
  <Override PartName="/ppt/media/image106.wmf" ContentType="image/x-wmf"/>
  <Override PartName="/ppt/media/image105.wmf" ContentType="image/x-wmf"/>
  <Override PartName="/ppt/media/image104.wmf" ContentType="image/x-wmf"/>
  <Override PartName="/ppt/media/image103.wmf" ContentType="image/x-wmf"/>
  <Override PartName="/ppt/media/image102.wmf" ContentType="image/x-wmf"/>
  <Override PartName="/ppt/media/image101.wmf" ContentType="image/x-wmf"/>
  <Override PartName="/ppt/media/image99.wmf" ContentType="image/x-wmf"/>
  <Override PartName="/ppt/media/image98.wmf" ContentType="image/x-wmf"/>
  <Override PartName="/ppt/media/image34.wmf" ContentType="image/x-wmf"/>
  <Override PartName="/ppt/media/image5.png" ContentType="image/png"/>
  <Override PartName="/ppt/media/image17.png" ContentType="image/png"/>
  <Override PartName="/ppt/media/image136.wmf" ContentType="image/x-wmf"/>
  <Override PartName="/ppt/media/image37.wmf" ContentType="image/x-wmf"/>
  <Override PartName="/ppt/media/image12.jpeg" ContentType="image/jpeg"/>
  <Override PartName="/ppt/media/image10.png" ContentType="image/png"/>
  <Override PartName="/ppt/media/image78.wmf" ContentType="image/x-wmf"/>
  <Override PartName="/ppt/media/image50.wmf" ContentType="image/x-wmf"/>
  <Override PartName="/ppt/media/image147.wmf" ContentType="image/x-wmf"/>
  <Override PartName="/ppt/media/image11.png" ContentType="image/png"/>
  <Override PartName="/ppt/media/image79.wmf" ContentType="image/x-wmf"/>
  <Override PartName="/ppt/media/image130.wmf" ContentType="image/x-wmf"/>
  <Override PartName="/ppt/media/image51.wmf" ContentType="image/x-wmf"/>
  <Override PartName="/ppt/media/image148.wmf" ContentType="image/x-wmf"/>
  <Override PartName="/ppt/media/image6.png" ContentType="image/png"/>
  <Override PartName="/ppt/media/image40.wmf" ContentType="image/x-wmf"/>
  <Override PartName="/ppt/media/image137.wmf" ContentType="image/x-wmf"/>
  <Override PartName="/ppt/media/image7.png" ContentType="image/png"/>
  <Override PartName="/ppt/media/image41.wmf" ContentType="image/x-wmf"/>
  <Override PartName="/ppt/media/image138.wmf" ContentType="image/x-wmf"/>
  <Override PartName="/ppt/media/image13.png" ContentType="image/png"/>
  <Override PartName="/ppt/media/image132.wmf" ContentType="image/x-wmf"/>
  <Override PartName="/ppt/media/image53.wmf" ContentType="image/x-wmf"/>
  <Override PartName="/ppt/media/image8.png" ContentType="image/png"/>
  <Override PartName="/ppt/media/image42.wmf" ContentType="image/x-wmf"/>
  <Override PartName="/ppt/media/image139.wmf" ContentType="image/x-wmf"/>
  <Override PartName="/ppt/media/image127.wmf" ContentType="image/x-wmf"/>
  <Override PartName="/ppt/media/image30.wmf" ContentType="image/x-wmf"/>
  <Override PartName="/ppt/media/image35.wmf" ContentType="image/x-wmf"/>
  <Override PartName="/ppt/media/image36.wmf" ContentType="image/x-wmf"/>
  <Override PartName="/ppt/media/image38.wmf" ContentType="image/x-wmf"/>
  <Override PartName="/ppt/media/image39.wmf" ContentType="image/x-wmf"/>
  <Override PartName="/ppt/media/image9.png" ContentType="image/png"/>
  <Override PartName="/ppt/media/image43.wmf" ContentType="image/x-wmf"/>
  <Override PartName="/ppt/media/image140.wmf" ContentType="image/x-wmf"/>
  <Override PartName="/ppt/media/image89.wmf" ContentType="image/x-wmf"/>
  <Override PartName="/ppt/media/image141.wmf" ContentType="image/x-wmf"/>
  <Override PartName="/ppt/media/image142.wmf" ContentType="image/x-wmf"/>
  <Override PartName="/ppt/media/image143.wmf" ContentType="image/x-wmf"/>
  <Override PartName="/ppt/media/image144.wmf" ContentType="image/x-wmf"/>
  <Override PartName="/ppt/media/image52.wmf" ContentType="image/x-wmf"/>
  <Override PartName="/ppt/media/image149.wmf" ContentType="image/x-wmf"/>
  <Override PartName="/ppt/media/image145.wmf" ContentType="image/x-wmf"/>
  <Override PartName="/ppt/media/image146.wmf" ContentType="image/x-wmf"/>
  <Override PartName="/ppt/media/image150.png" ContentType="image/png"/>
  <Override PartName="/ppt/media/image56.wmf" ContentType="image/x-wmf"/>
  <Override PartName="/ppt/media/image47.wmf" ContentType="image/x-wmf"/>
  <Override PartName="/ppt/media/image133.wmf" ContentType="image/x-wmf"/>
  <Override PartName="/ppt/media/image14.png" ContentType="image/png"/>
  <Override PartName="/ppt/media/image151.png" ContentType="image/png"/>
  <Override PartName="/ppt/media/image57.wmf" ContentType="image/x-wmf"/>
  <Override PartName="/ppt/media/image48.wmf" ContentType="image/x-wmf"/>
  <Override PartName="/ppt/media/image134.wmf" ContentType="image/x-wmf"/>
  <Override PartName="/ppt/media/image49.wmf" ContentType="image/x-wmf"/>
  <Override PartName="/ppt/media/image100.wmf" ContentType="image/x-wmf"/>
  <Override PartName="/ppt/media/image135.wmf" ContentType="image/x-wmf"/>
  <Override PartName="/ppt/media/image16.png" ContentType="image/png"/>
  <Override PartName="/ppt/media/image46.wmf" ContentType="image/x-wmf"/>
  <Override PartName="/ppt/media/image45.wmf" ContentType="image/x-wmf"/>
  <Override PartName="/ppt/media/image131.wmf" ContentType="image/x-wmf"/>
  <Override PartName="/ppt/media/image129.wmf" ContentType="image/x-wmf"/>
  <Override PartName="/ppt/media/image32.wmf" ContentType="image/x-wmf"/>
  <Override PartName="/ppt/media/image44.wmf" ContentType="image/x-wmf"/>
  <Override PartName="/ppt/media/image128.wmf" ContentType="image/x-wmf"/>
  <Override PartName="/ppt/media/image31.wmf" ContentType="image/x-wmf"/>
  <Override PartName="/ppt/media/image4.wmf" ContentType="image/x-wmf"/>
  <Override PartName="/ppt/media/image81.wmf" ContentType="image/x-wmf"/>
  <Override PartName="/ppt/media/image33.wmf" ContentType="image/x-wmf"/>
  <Override PartName="/ppt/media/image3.wmf" ContentType="image/x-wmf"/>
  <Override PartName="/ppt/media/image80.wmf" ContentType="image/x-wmf"/>
  <Override PartName="/ppt/media/image94.wmf" ContentType="image/x-wmf"/>
  <Override PartName="/ppt/media/image26.wmf" ContentType="image/x-wmf"/>
  <Override PartName="/ppt/media/image2.wmf" ContentType="image/x-wmf"/>
  <Override PartName="/ppt/media/image15.jpeg" ContentType="image/jpeg"/>
  <Override PartName="/ppt/media/image67.wmf" ContentType="image/x-wmf"/>
  <Override PartName="/ppt/media/image96.wmf" ContentType="image/x-wmf"/>
  <Override PartName="/ppt/media/image28.wmf" ContentType="image/x-wmf"/>
  <Override PartName="/ppt/media/image93.wmf" ContentType="image/x-wmf"/>
  <Override PartName="/ppt/media/image25.wmf" ContentType="image/x-wmf"/>
  <Override PartName="/ppt/media/image1.wmf" ContentType="image/x-wmf"/>
  <Override PartName="/ppt/media/image92.wmf" ContentType="image/x-wmf"/>
  <Override PartName="/ppt/media/image24.wmf" ContentType="image/x-wmf"/>
  <Override PartName="/ppt/media/image54.wmf" ContentType="image/x-wmf"/>
  <Override PartName="/ppt/media/image55.wmf" ContentType="image/x-wmf"/>
  <Override PartName="/ppt/media/image18.jpeg" ContentType="image/jpeg"/>
  <Override PartName="/ppt/media/image29.wmf" ContentType="image/x-wmf"/>
  <Override PartName="/ppt/media/image97.wmf" ContentType="image/x-wmf"/>
  <Override PartName="/ppt/media/image84.wmf" ContentType="image/x-wmf"/>
  <Override PartName="/ppt/media/image58.wmf" ContentType="image/x-wmf"/>
  <Override PartName="/ppt/media/image21.wmf" ContentType="image/x-wmf"/>
  <Override PartName="/ppt/media/image118.wmf" ContentType="image/x-wmf"/>
  <Override PartName="/ppt/media/image20.wmf" ContentType="image/x-wmf"/>
  <Override PartName="/ppt/media/image117.wmf" ContentType="image/x-wmf"/>
  <Override PartName="/ppt/media/image59.wmf" ContentType="image/x-wmf"/>
  <Override PartName="/ppt/media/image110.wmf" ContentType="image/x-wmf"/>
  <Override PartName="/ppt/media/image90.wmf" ContentType="image/x-wmf"/>
  <Override PartName="/ppt/media/image22.wmf" ContentType="image/x-wmf"/>
  <Override PartName="/ppt/media/image119.wmf" ContentType="image/x-wmf"/>
  <Override PartName="/ppt/media/image91.wmf" ContentType="image/x-wmf"/>
  <Override PartName="/ppt/media/image23.wmf" ContentType="image/x-wmf"/>
  <Override PartName="/ppt/media/image60.wmf" ContentType="image/x-wmf"/>
  <Override PartName="/ppt/media/image61.wmf" ContentType="image/x-wmf"/>
  <Override PartName="/ppt/media/image62.wmf" ContentType="image/x-wmf"/>
  <Override PartName="/ppt/media/image63.wmf" ContentType="image/x-wmf"/>
  <Override PartName="/ppt/media/image64.wmf" ContentType="image/x-wmf"/>
  <Override PartName="/ppt/media/image65.wmf" ContentType="image/x-wmf"/>
  <Override PartName="/ppt/media/image66.wmf" ContentType="image/x-wmf"/>
  <Override PartName="/ppt/media/image68.wmf" ContentType="image/x-wmf"/>
  <Override PartName="/ppt/media/image69.wmf" ContentType="image/x-wmf"/>
  <Override PartName="/ppt/media/image120.wmf" ContentType="image/x-wmf"/>
  <Override PartName="/ppt/media/image70.wmf" ContentType="image/x-wmf"/>
  <Override PartName="/ppt/media/image71.wmf" ContentType="image/x-wmf"/>
  <Override PartName="/ppt/media/image72.wmf" ContentType="image/x-wmf"/>
  <Override PartName="/ppt/media/image73.wmf" ContentType="image/x-wmf"/>
  <Override PartName="/ppt/media/image74.wmf" ContentType="image/x-wmf"/>
  <Override PartName="/ppt/media/image75.wmf" ContentType="image/x-wmf"/>
  <Override PartName="/ppt/media/image76.wmf" ContentType="image/x-wmf"/>
  <Override PartName="/ppt/media/image77.wmf" ContentType="image/x-wmf"/>
  <Override PartName="/ppt/media/image82.wmf" ContentType="image/x-wmf"/>
  <Override PartName="/ppt/media/image83.wmf" ContentType="image/x-wmf"/>
  <Override PartName="/ppt/media/image85.wmf" ContentType="image/x-wmf"/>
  <Override PartName="/ppt/media/image86.wmf" ContentType="image/x-wmf"/>
  <Override PartName="/ppt/media/image19.wmf" ContentType="image/x-wmf"/>
  <Override PartName="/ppt/media/image87.wmf" ContentType="image/x-wmf"/>
  <Override PartName="/ppt/media/image88.wmf" ContentType="image/x-wmf"/>
  <Override PartName="/ppt/media/image27.wmf" ContentType="image/x-wmf"/>
  <Override PartName="/ppt/media/image95.wmf" ContentType="image/x-wmf"/>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8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9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9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9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066DEF68-FE7C-4351-8A47-24ED808084E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6040" cy="3085920"/>
          </a:xfrm>
          <a:prstGeom prst="rect">
            <a:avLst/>
          </a:prstGeom>
          <a:ln w="0">
            <a:noFill/>
          </a:ln>
        </p:spPr>
      </p:sp>
      <p:sp>
        <p:nvSpPr>
          <p:cNvPr id="52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522"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algn="r">
              <a:lnSpc>
                <a:spcPct val="100000"/>
              </a:lnSpc>
              <a:buNone/>
              <a:defRPr b="0" lang="it-IT" sz="1200" spc="-1" strike="noStrike">
                <a:solidFill>
                  <a:srgbClr val="000000"/>
                </a:solidFill>
                <a:latin typeface="+mn-lt"/>
                <a:ea typeface="+mn-ea"/>
              </a:defRPr>
            </a:lvl1pPr>
          </a:lstStyle>
          <a:p>
            <a:pPr algn="r">
              <a:lnSpc>
                <a:spcPct val="100000"/>
              </a:lnSpc>
              <a:buNone/>
            </a:pPr>
            <a:fld id="{A0F7493B-CE14-4A31-899D-3C0BF9A67B3C}" type="slidenum">
              <a:rPr b="0" lang="it-IT"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6040" cy="3085920"/>
          </a:xfrm>
          <a:prstGeom prst="rect">
            <a:avLst/>
          </a:prstGeom>
          <a:ln w="0">
            <a:noFill/>
          </a:ln>
        </p:spPr>
      </p:sp>
      <p:sp>
        <p:nvSpPr>
          <p:cNvPr id="51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516"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algn="r">
              <a:lnSpc>
                <a:spcPct val="100000"/>
              </a:lnSpc>
              <a:buNone/>
              <a:defRPr b="0" lang="it-IT" sz="1200" spc="-1" strike="noStrike">
                <a:solidFill>
                  <a:srgbClr val="000000"/>
                </a:solidFill>
                <a:latin typeface="+mn-lt"/>
                <a:ea typeface="+mn-ea"/>
              </a:defRPr>
            </a:lvl1pPr>
          </a:lstStyle>
          <a:p>
            <a:pPr algn="r">
              <a:lnSpc>
                <a:spcPct val="100000"/>
              </a:lnSpc>
              <a:buNone/>
            </a:pPr>
            <a:fld id="{EAB358AB-5E7A-442A-BCD4-EF8724B1A1FF}" type="slidenum">
              <a:rPr b="0" lang="it-IT"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6040" cy="3085920"/>
          </a:xfrm>
          <a:prstGeom prst="rect">
            <a:avLst/>
          </a:prstGeom>
          <a:ln w="0">
            <a:noFill/>
          </a:ln>
        </p:spPr>
      </p:sp>
      <p:sp>
        <p:nvSpPr>
          <p:cNvPr id="52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525"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it-IT" sz="1200" spc="-1" strike="noStrike">
                <a:solidFill>
                  <a:srgbClr val="000000"/>
                </a:solidFill>
                <a:latin typeface="+mn-lt"/>
                <a:ea typeface="+mn-ea"/>
              </a:defRPr>
            </a:lvl1pPr>
          </a:lstStyle>
          <a:p>
            <a:pPr algn="r">
              <a:lnSpc>
                <a:spcPct val="100000"/>
              </a:lnSpc>
              <a:buNone/>
            </a:pPr>
            <a:fld id="{26E293E3-C38D-48BD-A288-7638C0EC48AA}" type="slidenum">
              <a:rPr b="0" lang="it-IT"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6040" cy="3085920"/>
          </a:xfrm>
          <a:prstGeom prst="rect">
            <a:avLst/>
          </a:prstGeom>
          <a:ln w="0">
            <a:noFill/>
          </a:ln>
        </p:spPr>
      </p:sp>
      <p:sp>
        <p:nvSpPr>
          <p:cNvPr id="51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519"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algn="r">
              <a:lnSpc>
                <a:spcPct val="100000"/>
              </a:lnSpc>
              <a:buNone/>
              <a:defRPr b="0" lang="it-IT" sz="1200" spc="-1" strike="noStrike">
                <a:solidFill>
                  <a:srgbClr val="000000"/>
                </a:solidFill>
                <a:latin typeface="+mn-lt"/>
                <a:ea typeface="+mn-ea"/>
              </a:defRPr>
            </a:lvl1pPr>
          </a:lstStyle>
          <a:p>
            <a:pPr algn="r">
              <a:lnSpc>
                <a:spcPct val="100000"/>
              </a:lnSpc>
              <a:buNone/>
            </a:pPr>
            <a:fld id="{11847290-600F-40D9-9D92-3363140B6E44}" type="slidenum">
              <a:rPr b="0" lang="it-IT"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9" name="PlaceHolder 2"/>
          <p:cNvSpPr>
            <a:spLocks noGrp="1"/>
          </p:cNvSpPr>
          <p:nvPr>
            <p:ph/>
          </p:nvPr>
        </p:nvSpPr>
        <p:spPr>
          <a:xfrm>
            <a:off x="826920" y="17784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3"/>
          <p:cNvSpPr>
            <a:spLocks noGrp="1"/>
          </p:cNvSpPr>
          <p:nvPr>
            <p:ph/>
          </p:nvPr>
        </p:nvSpPr>
        <p:spPr>
          <a:xfrm>
            <a:off x="826920" y="41688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4"/>
          <p:cNvSpPr>
            <a:spLocks noGrp="1"/>
          </p:cNvSpPr>
          <p:nvPr>
            <p:ph/>
          </p:nvPr>
        </p:nvSpPr>
        <p:spPr>
          <a:xfrm>
            <a:off x="82692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5"/>
          <p:cNvSpPr>
            <a:spLocks noGrp="1"/>
          </p:cNvSpPr>
          <p:nvPr>
            <p:ph/>
          </p:nvPr>
        </p:nvSpPr>
        <p:spPr>
          <a:xfrm>
            <a:off x="454968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 name="PlaceHolder 2"/>
          <p:cNvSpPr>
            <a:spLocks noGrp="1"/>
          </p:cNvSpPr>
          <p:nvPr>
            <p:ph/>
          </p:nvPr>
        </p:nvSpPr>
        <p:spPr>
          <a:xfrm>
            <a:off x="82692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3"/>
          <p:cNvSpPr>
            <a:spLocks noGrp="1"/>
          </p:cNvSpPr>
          <p:nvPr>
            <p:ph/>
          </p:nvPr>
        </p:nvSpPr>
        <p:spPr>
          <a:xfrm>
            <a:off x="328356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 name="PlaceHolder 4"/>
          <p:cNvSpPr>
            <a:spLocks noGrp="1"/>
          </p:cNvSpPr>
          <p:nvPr>
            <p:ph/>
          </p:nvPr>
        </p:nvSpPr>
        <p:spPr>
          <a:xfrm>
            <a:off x="574020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 name="PlaceHolder 5"/>
          <p:cNvSpPr>
            <a:spLocks noGrp="1"/>
          </p:cNvSpPr>
          <p:nvPr>
            <p:ph/>
          </p:nvPr>
        </p:nvSpPr>
        <p:spPr>
          <a:xfrm>
            <a:off x="82692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 name="PlaceHolder 6"/>
          <p:cNvSpPr>
            <a:spLocks noGrp="1"/>
          </p:cNvSpPr>
          <p:nvPr>
            <p:ph/>
          </p:nvPr>
        </p:nvSpPr>
        <p:spPr>
          <a:xfrm>
            <a:off x="328356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 name="PlaceHolder 7"/>
          <p:cNvSpPr>
            <a:spLocks noGrp="1"/>
          </p:cNvSpPr>
          <p:nvPr>
            <p:ph/>
          </p:nvPr>
        </p:nvSpPr>
        <p:spPr>
          <a:xfrm>
            <a:off x="574020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subTitle"/>
          </p:nvPr>
        </p:nvSpPr>
        <p:spPr>
          <a:xfrm>
            <a:off x="826920" y="177840"/>
            <a:ext cx="7265520" cy="456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p:nvPr>
        </p:nvSpPr>
        <p:spPr>
          <a:xfrm>
            <a:off x="826920" y="177840"/>
            <a:ext cx="726552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p:nvPr>
        </p:nvSpPr>
        <p:spPr>
          <a:xfrm>
            <a:off x="82692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3"/>
          <p:cNvSpPr>
            <a:spLocks noGrp="1"/>
          </p:cNvSpPr>
          <p:nvPr>
            <p:ph/>
          </p:nvPr>
        </p:nvSpPr>
        <p:spPr>
          <a:xfrm>
            <a:off x="454968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827640" y="1371600"/>
            <a:ext cx="7265160" cy="71200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3" name="PlaceHolder 3"/>
          <p:cNvSpPr>
            <a:spLocks noGrp="1"/>
          </p:cNvSpPr>
          <p:nvPr>
            <p:ph/>
          </p:nvPr>
        </p:nvSpPr>
        <p:spPr>
          <a:xfrm>
            <a:off x="454968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4" name="PlaceHolder 4"/>
          <p:cNvSpPr>
            <a:spLocks noGrp="1"/>
          </p:cNvSpPr>
          <p:nvPr>
            <p:ph/>
          </p:nvPr>
        </p:nvSpPr>
        <p:spPr>
          <a:xfrm>
            <a:off x="82692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subTitle"/>
          </p:nvPr>
        </p:nvSpPr>
        <p:spPr>
          <a:xfrm>
            <a:off x="826920" y="177840"/>
            <a:ext cx="7265520" cy="456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p:nvPr>
        </p:nvSpPr>
        <p:spPr>
          <a:xfrm>
            <a:off x="82692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7"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4"/>
          <p:cNvSpPr>
            <a:spLocks noGrp="1"/>
          </p:cNvSpPr>
          <p:nvPr>
            <p:ph/>
          </p:nvPr>
        </p:nvSpPr>
        <p:spPr>
          <a:xfrm>
            <a:off x="454968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1"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2" name="PlaceHolder 4"/>
          <p:cNvSpPr>
            <a:spLocks noGrp="1"/>
          </p:cNvSpPr>
          <p:nvPr>
            <p:ph/>
          </p:nvPr>
        </p:nvSpPr>
        <p:spPr>
          <a:xfrm>
            <a:off x="826920" y="41688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826920" y="17784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3"/>
          <p:cNvSpPr>
            <a:spLocks noGrp="1"/>
          </p:cNvSpPr>
          <p:nvPr>
            <p:ph/>
          </p:nvPr>
        </p:nvSpPr>
        <p:spPr>
          <a:xfrm>
            <a:off x="826920" y="41688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8"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9" name="PlaceHolder 4"/>
          <p:cNvSpPr>
            <a:spLocks noGrp="1"/>
          </p:cNvSpPr>
          <p:nvPr>
            <p:ph/>
          </p:nvPr>
        </p:nvSpPr>
        <p:spPr>
          <a:xfrm>
            <a:off x="82692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0" name="PlaceHolder 5"/>
          <p:cNvSpPr>
            <a:spLocks noGrp="1"/>
          </p:cNvSpPr>
          <p:nvPr>
            <p:ph/>
          </p:nvPr>
        </p:nvSpPr>
        <p:spPr>
          <a:xfrm>
            <a:off x="454968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p:nvPr>
        </p:nvSpPr>
        <p:spPr>
          <a:xfrm>
            <a:off x="82692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3" name="PlaceHolder 3"/>
          <p:cNvSpPr>
            <a:spLocks noGrp="1"/>
          </p:cNvSpPr>
          <p:nvPr>
            <p:ph/>
          </p:nvPr>
        </p:nvSpPr>
        <p:spPr>
          <a:xfrm>
            <a:off x="328356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4" name="PlaceHolder 4"/>
          <p:cNvSpPr>
            <a:spLocks noGrp="1"/>
          </p:cNvSpPr>
          <p:nvPr>
            <p:ph/>
          </p:nvPr>
        </p:nvSpPr>
        <p:spPr>
          <a:xfrm>
            <a:off x="5740200" y="17784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5" name="PlaceHolder 5"/>
          <p:cNvSpPr>
            <a:spLocks noGrp="1"/>
          </p:cNvSpPr>
          <p:nvPr>
            <p:ph/>
          </p:nvPr>
        </p:nvSpPr>
        <p:spPr>
          <a:xfrm>
            <a:off x="82692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6" name="PlaceHolder 6"/>
          <p:cNvSpPr>
            <a:spLocks noGrp="1"/>
          </p:cNvSpPr>
          <p:nvPr>
            <p:ph/>
          </p:nvPr>
        </p:nvSpPr>
        <p:spPr>
          <a:xfrm>
            <a:off x="328356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7" name="PlaceHolder 7"/>
          <p:cNvSpPr>
            <a:spLocks noGrp="1"/>
          </p:cNvSpPr>
          <p:nvPr>
            <p:ph/>
          </p:nvPr>
        </p:nvSpPr>
        <p:spPr>
          <a:xfrm>
            <a:off x="5740200" y="416880"/>
            <a:ext cx="2339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826920" y="177840"/>
            <a:ext cx="726552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82692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 name="PlaceHolder 3"/>
          <p:cNvSpPr>
            <a:spLocks noGrp="1"/>
          </p:cNvSpPr>
          <p:nvPr>
            <p:ph/>
          </p:nvPr>
        </p:nvSpPr>
        <p:spPr>
          <a:xfrm>
            <a:off x="454968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827640" y="1371600"/>
            <a:ext cx="7265160" cy="71200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54968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82692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 name="PlaceHolder 2"/>
          <p:cNvSpPr>
            <a:spLocks noGrp="1"/>
          </p:cNvSpPr>
          <p:nvPr>
            <p:ph/>
          </p:nvPr>
        </p:nvSpPr>
        <p:spPr>
          <a:xfrm>
            <a:off x="826920" y="177840"/>
            <a:ext cx="3545280" cy="45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4549680" y="41688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7640" y="1371600"/>
            <a:ext cx="7265160" cy="15357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 name="PlaceHolder 2"/>
          <p:cNvSpPr>
            <a:spLocks noGrp="1"/>
          </p:cNvSpPr>
          <p:nvPr>
            <p:ph/>
          </p:nvPr>
        </p:nvSpPr>
        <p:spPr>
          <a:xfrm>
            <a:off x="82692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4549680" y="177840"/>
            <a:ext cx="354528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 name="PlaceHolder 4"/>
          <p:cNvSpPr>
            <a:spLocks noGrp="1"/>
          </p:cNvSpPr>
          <p:nvPr>
            <p:ph/>
          </p:nvPr>
        </p:nvSpPr>
        <p:spPr>
          <a:xfrm>
            <a:off x="826920" y="416880"/>
            <a:ext cx="7265520" cy="21780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wmf"/><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wmf"/><Relationship Id="rId3" Type="http://schemas.openxmlformats.org/officeDocument/2006/relationships/image" Target="../media/image4.wm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3" descr="TU_P5#white.eps"/>
          <p:cNvPicPr/>
          <p:nvPr/>
        </p:nvPicPr>
        <p:blipFill>
          <a:blip r:embed="rId2"/>
          <a:stretch/>
        </p:blipFill>
        <p:spPr>
          <a:xfrm>
            <a:off x="100440" y="4581360"/>
            <a:ext cx="1368360" cy="632160"/>
          </a:xfrm>
          <a:prstGeom prst="rect">
            <a:avLst/>
          </a:prstGeom>
          <a:ln w="0">
            <a:noFill/>
          </a:ln>
        </p:spPr>
      </p:pic>
      <p:sp>
        <p:nvSpPr>
          <p:cNvPr id="1" name="Rectangle 28"/>
          <p:cNvSpPr/>
          <p:nvPr/>
        </p:nvSpPr>
        <p:spPr>
          <a:xfrm>
            <a:off x="0" y="4581360"/>
            <a:ext cx="9180000" cy="567360"/>
          </a:xfrm>
          <a:prstGeom prst="rect">
            <a:avLst/>
          </a:prstGeom>
          <a:solidFill>
            <a:srgbClr val="00a6d6"/>
          </a:solidFill>
          <a:ln w="9525">
            <a:noFill/>
          </a:ln>
        </p:spPr>
        <p:style>
          <a:lnRef idx="0"/>
          <a:fillRef idx="0"/>
          <a:effectRef idx="0"/>
          <a:fontRef idx="minor"/>
        </p:style>
      </p:sp>
      <p:pic>
        <p:nvPicPr>
          <p:cNvPr id="2" name="Picture 3" descr="TU_P5#white.eps"/>
          <p:cNvPicPr/>
          <p:nvPr/>
        </p:nvPicPr>
        <p:blipFill>
          <a:blip r:embed="rId3"/>
          <a:stretch/>
        </p:blipFill>
        <p:spPr>
          <a:xfrm>
            <a:off x="35640" y="4515840"/>
            <a:ext cx="1368360" cy="842760"/>
          </a:xfrm>
          <a:prstGeom prst="rect">
            <a:avLst/>
          </a:prstGeom>
          <a:ln w="0">
            <a:noFill/>
          </a:ln>
        </p:spPr>
      </p:pic>
      <p:sp>
        <p:nvSpPr>
          <p:cNvPr id="3" name="TextBox 3"/>
          <p:cNvSpPr/>
          <p:nvPr/>
        </p:nvSpPr>
        <p:spPr>
          <a:xfrm>
            <a:off x="6783840" y="4835880"/>
            <a:ext cx="2359800" cy="3027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400" spc="-1" strike="noStrike">
                <a:solidFill>
                  <a:srgbClr val="ffffff"/>
                </a:solidFill>
                <a:latin typeface="Arial"/>
              </a:rPr>
              <a:t>L.Peternel@tudelft.nl</a:t>
            </a:r>
            <a:endParaRPr b="0" lang="en-US" sz="1400" spc="-1" strike="noStrike">
              <a:latin typeface="Arial"/>
            </a:endParaRPr>
          </a:p>
        </p:txBody>
      </p:sp>
      <p:sp>
        <p:nvSpPr>
          <p:cNvPr id="4" name="TextBox 9"/>
          <p:cNvSpPr/>
          <p:nvPr/>
        </p:nvSpPr>
        <p:spPr>
          <a:xfrm>
            <a:off x="4000680" y="4590360"/>
            <a:ext cx="5143320" cy="3027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400" spc="-1" strike="noStrike">
                <a:solidFill>
                  <a:srgbClr val="ffffff"/>
                </a:solidFill>
                <a:latin typeface="Arial"/>
              </a:rPr>
              <a:t>RO47013 CONTROL IN HUMAN-ROBOT INTERACTION</a:t>
            </a:r>
            <a:endParaRPr b="0" lang="en-US" sz="1400" spc="-1" strike="noStrike">
              <a:latin typeface="Arial"/>
            </a:endParaRPr>
          </a:p>
        </p:txBody>
      </p:sp>
      <p:sp>
        <p:nvSpPr>
          <p:cNvPr id="5" name="PlaceHolder 1"/>
          <p:cNvSpPr>
            <a:spLocks noGrp="1"/>
          </p:cNvSpPr>
          <p:nvPr>
            <p:ph type="title"/>
          </p:nvPr>
        </p:nvSpPr>
        <p:spPr>
          <a:xfrm>
            <a:off x="827640" y="1371600"/>
            <a:ext cx="7265160" cy="1535760"/>
          </a:xfrm>
          <a:prstGeom prst="rect">
            <a:avLst/>
          </a:prstGeom>
          <a:noFill/>
          <a:ln w="0">
            <a:noFill/>
          </a:ln>
        </p:spPr>
        <p:txBody>
          <a:bodyPr anchor="ctr">
            <a:noAutofit/>
          </a:bodyPr>
          <a:p>
            <a:pPr>
              <a:lnSpc>
                <a:spcPct val="100000"/>
              </a:lnSpc>
              <a:buNone/>
            </a:pPr>
            <a:r>
              <a:rPr b="1" lang="en-US" sz="2400" spc="-1" strike="noStrike">
                <a:solidFill>
                  <a:srgbClr val="00a6d6"/>
                </a:solidFill>
                <a:latin typeface="Arial"/>
              </a:rPr>
              <a:t>Cli</a:t>
            </a:r>
            <a:r>
              <a:rPr b="1" lang="en-US" sz="2400" spc="-1" strike="noStrike">
                <a:solidFill>
                  <a:srgbClr val="00a6d6"/>
                </a:solidFill>
                <a:latin typeface="Arial"/>
              </a:rPr>
              <a:t>ck </a:t>
            </a:r>
            <a:r>
              <a:rPr b="1" lang="en-US" sz="2400" spc="-1" strike="noStrike">
                <a:solidFill>
                  <a:srgbClr val="00a6d6"/>
                </a:solidFill>
                <a:latin typeface="Arial"/>
              </a:rPr>
              <a:t>to </a:t>
            </a:r>
            <a:r>
              <a:rPr b="1" lang="en-US" sz="2400" spc="-1" strike="noStrike">
                <a:solidFill>
                  <a:srgbClr val="00a6d6"/>
                </a:solidFill>
                <a:latin typeface="Arial"/>
              </a:rPr>
              <a:t>edi</a:t>
            </a:r>
            <a:r>
              <a:rPr b="1" lang="en-US" sz="2400" spc="-1" strike="noStrike">
                <a:solidFill>
                  <a:srgbClr val="00a6d6"/>
                </a:solidFill>
                <a:latin typeface="Arial"/>
              </a:rPr>
              <a:t>t </a:t>
            </a:r>
            <a:r>
              <a:rPr b="1" lang="en-US" sz="2400" spc="-1" strike="noStrike">
                <a:solidFill>
                  <a:srgbClr val="00a6d6"/>
                </a:solidFill>
                <a:latin typeface="Arial"/>
              </a:rPr>
              <a:t>Ma</a:t>
            </a:r>
            <a:r>
              <a:rPr b="1" lang="en-US" sz="2400" spc="-1" strike="noStrike">
                <a:solidFill>
                  <a:srgbClr val="00a6d6"/>
                </a:solidFill>
                <a:latin typeface="Arial"/>
              </a:rPr>
              <a:t>ste</a:t>
            </a:r>
            <a:r>
              <a:rPr b="1" lang="en-US" sz="2400" spc="-1" strike="noStrike">
                <a:solidFill>
                  <a:srgbClr val="00a6d6"/>
                </a:solidFill>
                <a:latin typeface="Arial"/>
              </a:rPr>
              <a:t>r </a:t>
            </a:r>
            <a:r>
              <a:rPr b="1" lang="en-US" sz="2400" spc="-1" strike="noStrike">
                <a:solidFill>
                  <a:srgbClr val="00a6d6"/>
                </a:solidFill>
                <a:latin typeface="Arial"/>
              </a:rPr>
              <a:t>titl</a:t>
            </a:r>
            <a:r>
              <a:rPr b="1" lang="en-US" sz="2400" spc="-1" strike="noStrike">
                <a:solidFill>
                  <a:srgbClr val="00a6d6"/>
                </a:solidFill>
                <a:latin typeface="Arial"/>
              </a:rPr>
              <a:t>e </a:t>
            </a:r>
            <a:r>
              <a:rPr b="1" lang="en-US" sz="2400" spc="-1" strike="noStrike">
                <a:solidFill>
                  <a:srgbClr val="00a6d6"/>
                </a:solidFill>
                <a:latin typeface="Arial"/>
              </a:rPr>
              <a:t>styl</a:t>
            </a:r>
            <a:r>
              <a:rPr b="1" lang="en-US" sz="2400" spc="-1" strike="noStrike">
                <a:solidFill>
                  <a:srgbClr val="00a6d6"/>
                </a:solidFill>
                <a:latin typeface="Arial"/>
              </a:rPr>
              <a:t>e</a:t>
            </a:r>
            <a:endParaRPr b="0" lang="en-US" sz="2400" spc="-1" strike="noStrike">
              <a:solidFill>
                <a:srgbClr val="000000"/>
              </a:solidFill>
              <a:latin typeface="Arial"/>
            </a:endParaRPr>
          </a:p>
        </p:txBody>
      </p:sp>
      <p:sp>
        <p:nvSpPr>
          <p:cNvPr id="6" name="PlaceHolder 2"/>
          <p:cNvSpPr>
            <a:spLocks noGrp="1"/>
          </p:cNvSpPr>
          <p:nvPr>
            <p:ph type="body"/>
          </p:nvPr>
        </p:nvSpPr>
        <p:spPr>
          <a:xfrm>
            <a:off x="826920" y="177840"/>
            <a:ext cx="7265520" cy="456840"/>
          </a:xfrm>
          <a:prstGeom prst="rect">
            <a:avLst/>
          </a:prstGeom>
          <a:noFill/>
          <a:ln w="0">
            <a:noFill/>
          </a:ln>
        </p:spPr>
        <p:txBody>
          <a:bodyPr anchor="t">
            <a:normAutofit/>
          </a:bodyPr>
          <a:p>
            <a:pPr>
              <a:lnSpc>
                <a:spcPct val="100000"/>
              </a:lnSpc>
              <a:spcBef>
                <a:spcPts val="320"/>
              </a:spcBef>
              <a:buNone/>
              <a:tabLst>
                <a:tab algn="l" pos="0"/>
              </a:tabLst>
            </a:pPr>
            <a:r>
              <a:rPr b="1" lang="sl-SI" sz="1600" spc="-1" strike="noStrike">
                <a:solidFill>
                  <a:srgbClr val="000000"/>
                </a:solidFill>
                <a:latin typeface="Arial"/>
              </a:rPr>
              <a:t>Click to edit Master text styles</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3" descr="TU_P5#white.eps"/>
          <p:cNvPicPr/>
          <p:nvPr/>
        </p:nvPicPr>
        <p:blipFill>
          <a:blip r:embed="rId2"/>
          <a:stretch/>
        </p:blipFill>
        <p:spPr>
          <a:xfrm>
            <a:off x="100440" y="4581360"/>
            <a:ext cx="1368360" cy="632160"/>
          </a:xfrm>
          <a:prstGeom prst="rect">
            <a:avLst/>
          </a:prstGeom>
          <a:ln w="0">
            <a:noFill/>
          </a:ln>
        </p:spPr>
      </p:pic>
      <p:sp>
        <p:nvSpPr>
          <p:cNvPr id="44" name="Rectangle 28"/>
          <p:cNvSpPr/>
          <p:nvPr/>
        </p:nvSpPr>
        <p:spPr>
          <a:xfrm>
            <a:off x="0" y="4581360"/>
            <a:ext cx="9180000" cy="567360"/>
          </a:xfrm>
          <a:prstGeom prst="rect">
            <a:avLst/>
          </a:prstGeom>
          <a:solidFill>
            <a:srgbClr val="00a6d6"/>
          </a:solidFill>
          <a:ln w="9525">
            <a:noFill/>
          </a:ln>
        </p:spPr>
        <p:style>
          <a:lnRef idx="0"/>
          <a:fillRef idx="0"/>
          <a:effectRef idx="0"/>
          <a:fontRef idx="minor"/>
        </p:style>
      </p:sp>
      <p:pic>
        <p:nvPicPr>
          <p:cNvPr id="45" name="Picture 3" descr="TU_P5#white.eps"/>
          <p:cNvPicPr/>
          <p:nvPr/>
        </p:nvPicPr>
        <p:blipFill>
          <a:blip r:embed="rId3"/>
          <a:stretch/>
        </p:blipFill>
        <p:spPr>
          <a:xfrm>
            <a:off x="35640" y="4515840"/>
            <a:ext cx="1368360" cy="842760"/>
          </a:xfrm>
          <a:prstGeom prst="rect">
            <a:avLst/>
          </a:prstGeom>
          <a:ln w="0">
            <a:noFill/>
          </a:ln>
        </p:spPr>
      </p:pic>
      <p:sp>
        <p:nvSpPr>
          <p:cNvPr id="46" name="TextBox 3"/>
          <p:cNvSpPr/>
          <p:nvPr/>
        </p:nvSpPr>
        <p:spPr>
          <a:xfrm>
            <a:off x="6783840" y="4835880"/>
            <a:ext cx="2359800" cy="3027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400" spc="-1" strike="noStrike">
                <a:solidFill>
                  <a:srgbClr val="ffffff"/>
                </a:solidFill>
                <a:latin typeface="Arial"/>
              </a:rPr>
              <a:t>L.Peternel@tudelft.nl</a:t>
            </a:r>
            <a:endParaRPr b="0" lang="en-US" sz="1400" spc="-1" strike="noStrike">
              <a:latin typeface="Arial"/>
            </a:endParaRPr>
          </a:p>
        </p:txBody>
      </p:sp>
      <p:sp>
        <p:nvSpPr>
          <p:cNvPr id="47" name="TextBox 9"/>
          <p:cNvSpPr/>
          <p:nvPr/>
        </p:nvSpPr>
        <p:spPr>
          <a:xfrm>
            <a:off x="4000680" y="4590360"/>
            <a:ext cx="5143320" cy="3027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400" spc="-1" strike="noStrike">
                <a:solidFill>
                  <a:srgbClr val="ffffff"/>
                </a:solidFill>
                <a:latin typeface="Arial"/>
              </a:rPr>
              <a:t>RO47013 CONTROL IN HUMAN-ROBOT INTERACTION</a:t>
            </a:r>
            <a:endParaRPr b="0" lang="en-US" sz="1400" spc="-1" strike="noStrike">
              <a:latin typeface="Arial"/>
            </a:endParaRPr>
          </a:p>
        </p:txBody>
      </p:sp>
      <p:sp>
        <p:nvSpPr>
          <p:cNvPr id="4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Click to edit </a:t>
            </a:r>
            <a:r>
              <a:rPr b="1" lang="en-US" sz="2000" spc="-1" strike="noStrike">
                <a:solidFill>
                  <a:srgbClr val="00a6d6"/>
                </a:solidFill>
                <a:latin typeface="Arial"/>
              </a:rPr>
              <a:t>Master title style</a:t>
            </a:r>
            <a:endParaRPr b="0" lang="en-US" sz="2000" spc="-1" strike="noStrike">
              <a:solidFill>
                <a:srgbClr val="000000"/>
              </a:solidFill>
              <a:latin typeface="Arial"/>
            </a:endParaRPr>
          </a:p>
        </p:txBody>
      </p:sp>
      <p:sp>
        <p:nvSpPr>
          <p:cNvPr id="49" name="PlaceHolder 2"/>
          <p:cNvSpPr>
            <a:spLocks noGrp="1"/>
          </p:cNvSpPr>
          <p:nvPr>
            <p:ph type="body"/>
          </p:nvPr>
        </p:nvSpPr>
        <p:spPr>
          <a:xfrm>
            <a:off x="216000" y="698400"/>
            <a:ext cx="8653320" cy="328176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Click to edit Master text styles</a:t>
            </a:r>
            <a:endParaRPr b="0" lang="en-US" sz="1400" spc="-1" strike="noStrike">
              <a:solidFill>
                <a:srgbClr val="000000"/>
              </a:solidFill>
              <a:latin typeface="Arial"/>
            </a:endParaRPr>
          </a:p>
          <a:p>
            <a:pPr lvl="1" marL="743040" indent="-285840">
              <a:lnSpc>
                <a:spcPct val="100000"/>
              </a:lnSpc>
              <a:spcBef>
                <a:spcPts val="281"/>
              </a:spcBef>
              <a:buClr>
                <a:srgbClr val="00a6d6"/>
              </a:buClr>
              <a:buFont typeface="Arial"/>
              <a:buChar char="–"/>
            </a:pPr>
            <a:r>
              <a:rPr b="0" lang="en-US" sz="1400" spc="-1" strike="noStrike">
                <a:solidFill>
                  <a:srgbClr val="000000"/>
                </a:solidFill>
                <a:latin typeface="Arial"/>
              </a:rPr>
              <a:t>Second level</a:t>
            </a:r>
            <a:endParaRPr b="0" lang="en-US" sz="1400" spc="-1" strike="noStrike">
              <a:solidFill>
                <a:srgbClr val="000000"/>
              </a:solidFill>
              <a:latin typeface="Arial"/>
            </a:endParaRPr>
          </a:p>
          <a:p>
            <a:pPr lvl="2" marL="1143000" indent="-228600">
              <a:lnSpc>
                <a:spcPct val="100000"/>
              </a:lnSpc>
              <a:spcBef>
                <a:spcPts val="281"/>
              </a:spcBef>
              <a:buClr>
                <a:srgbClr val="00a6d6"/>
              </a:buClr>
              <a:buFont typeface="Arial"/>
              <a:buChar char="•"/>
            </a:pPr>
            <a:r>
              <a:rPr b="0" lang="en-US" sz="1400" spc="-1" strike="noStrike">
                <a:solidFill>
                  <a:srgbClr val="000000"/>
                </a:solidFill>
                <a:latin typeface="Arial"/>
              </a:rPr>
              <a:t>Third level</a:t>
            </a:r>
            <a:endParaRPr b="0" lang="en-US" sz="1400" spc="-1" strike="noStrike">
              <a:solidFill>
                <a:srgbClr val="000000"/>
              </a:solidFill>
              <a:latin typeface="Arial"/>
            </a:endParaRPr>
          </a:p>
        </p:txBody>
      </p:sp>
      <p:sp>
        <p:nvSpPr>
          <p:cNvPr id="50" name="PlaceHolder 3"/>
          <p:cNvSpPr>
            <a:spLocks noGrp="1"/>
          </p:cNvSpPr>
          <p:nvPr>
            <p:ph type="body"/>
          </p:nvPr>
        </p:nvSpPr>
        <p:spPr>
          <a:xfrm>
            <a:off x="216000" y="4102560"/>
            <a:ext cx="8652960" cy="402480"/>
          </a:xfrm>
          <a:prstGeom prst="rect">
            <a:avLst/>
          </a:prstGeom>
          <a:noFill/>
          <a:ln w="0">
            <a:noFill/>
          </a:ln>
        </p:spPr>
        <p:txBody>
          <a:bodyPr anchor="t">
            <a:noAutofit/>
          </a:bodyPr>
          <a:p>
            <a:pPr>
              <a:lnSpc>
                <a:spcPct val="100000"/>
              </a:lnSpc>
              <a:spcBef>
                <a:spcPts val="221"/>
              </a:spcBef>
              <a:buNone/>
              <a:tabLst>
                <a:tab algn="l" pos="0"/>
              </a:tabLst>
            </a:pPr>
            <a:r>
              <a:rPr b="0" lang="en-US" sz="1100" spc="-1" strike="noStrike">
                <a:solidFill>
                  <a:srgbClr val="000000"/>
                </a:solidFill>
                <a:latin typeface="Arial"/>
              </a:rPr>
              <a:t>Click to edit citation</a:t>
            </a:r>
            <a:endParaRPr b="0" lang="en-US" sz="1100" spc="-1" strike="noStrike">
              <a:solidFill>
                <a:srgbClr val="000000"/>
              </a:solidFill>
              <a:latin typeface="Arial"/>
            </a:endParaRPr>
          </a:p>
        </p:txBody>
      </p:sp>
      <p:sp>
        <p:nvSpPr>
          <p:cNvPr id="51" name="Line 15"/>
          <p:cNvSpPr/>
          <p:nvPr/>
        </p:nvSpPr>
        <p:spPr>
          <a:xfrm>
            <a:off x="0" y="627480"/>
            <a:ext cx="9144000" cy="360"/>
          </a:xfrm>
          <a:prstGeom prst="line">
            <a:avLst/>
          </a:prstGeom>
          <a:ln w="19050">
            <a:solidFill>
              <a:srgbClr val="14a1cf"/>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9.wmf"/><Relationship Id="rId3" Type="http://schemas.openxmlformats.org/officeDocument/2006/relationships/oleObject" Target="../embeddings/oleObject2.bin"/><Relationship Id="rId4" Type="http://schemas.openxmlformats.org/officeDocument/2006/relationships/image" Target="../media/image20.wmf"/><Relationship Id="rId5" Type="http://schemas.openxmlformats.org/officeDocument/2006/relationships/oleObject" Target="../embeddings/oleObject3.bin"/><Relationship Id="rId6" Type="http://schemas.openxmlformats.org/officeDocument/2006/relationships/image" Target="../media/image21.wmf"/><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2.wmf"/><Relationship Id="rId3" Type="http://schemas.openxmlformats.org/officeDocument/2006/relationships/oleObject" Target="../embeddings/oleObject2.bin"/><Relationship Id="rId4" Type="http://schemas.openxmlformats.org/officeDocument/2006/relationships/image" Target="../media/image23.wmf"/><Relationship Id="rId5" Type="http://schemas.openxmlformats.org/officeDocument/2006/relationships/oleObject" Target="../embeddings/oleObject3.bin"/><Relationship Id="rId6" Type="http://schemas.openxmlformats.org/officeDocument/2006/relationships/image" Target="../media/image24.wmf"/><Relationship Id="rId7"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oleObject" Target="../embeddings/oleObject1.bin"/><Relationship Id="rId3" Type="http://schemas.openxmlformats.org/officeDocument/2006/relationships/image" Target="../media/image26.wmf"/><Relationship Id="rId4" Type="http://schemas.openxmlformats.org/officeDocument/2006/relationships/oleObject" Target="../embeddings/oleObject2.bin"/><Relationship Id="rId5" Type="http://schemas.openxmlformats.org/officeDocument/2006/relationships/image" Target="../media/image27.wmf"/><Relationship Id="rId6" Type="http://schemas.openxmlformats.org/officeDocument/2006/relationships/oleObject" Target="../embeddings/oleObject3.bin"/><Relationship Id="rId7" Type="http://schemas.openxmlformats.org/officeDocument/2006/relationships/image" Target="../media/image28.wmf"/><Relationship Id="rId8" Type="http://schemas.openxmlformats.org/officeDocument/2006/relationships/oleObject" Target="../embeddings/oleObject4.bin"/><Relationship Id="rId9" Type="http://schemas.openxmlformats.org/officeDocument/2006/relationships/image" Target="../media/image29.wmf"/><Relationship Id="rId10" Type="http://schemas.openxmlformats.org/officeDocument/2006/relationships/oleObject" Target="../embeddings/oleObject5.bin"/><Relationship Id="rId11" Type="http://schemas.openxmlformats.org/officeDocument/2006/relationships/image" Target="../media/image30.wmf"/><Relationship Id="rId12" Type="http://schemas.openxmlformats.org/officeDocument/2006/relationships/oleObject" Target="../embeddings/oleObject6.bin"/><Relationship Id="rId13" Type="http://schemas.openxmlformats.org/officeDocument/2006/relationships/image" Target="../media/image31.wmf"/><Relationship Id="rId1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oleObject" Target="../embeddings/oleObject1.bin"/><Relationship Id="rId3" Type="http://schemas.openxmlformats.org/officeDocument/2006/relationships/image" Target="../media/image33.wmf"/><Relationship Id="rId4" Type="http://schemas.openxmlformats.org/officeDocument/2006/relationships/oleObject" Target="../embeddings/oleObject2.bin"/><Relationship Id="rId5" Type="http://schemas.openxmlformats.org/officeDocument/2006/relationships/image" Target="../media/image34.wmf"/><Relationship Id="rId6" Type="http://schemas.openxmlformats.org/officeDocument/2006/relationships/oleObject" Target="../embeddings/oleObject3.bin"/><Relationship Id="rId7" Type="http://schemas.openxmlformats.org/officeDocument/2006/relationships/image" Target="../media/image35.wmf"/><Relationship Id="rId8" Type="http://schemas.openxmlformats.org/officeDocument/2006/relationships/oleObject" Target="../embeddings/oleObject4.bin"/><Relationship Id="rId9" Type="http://schemas.openxmlformats.org/officeDocument/2006/relationships/image" Target="../media/image36.wmf"/><Relationship Id="rId10" Type="http://schemas.openxmlformats.org/officeDocument/2006/relationships/oleObject" Target="../embeddings/oleObject5.bin"/><Relationship Id="rId11" Type="http://schemas.openxmlformats.org/officeDocument/2006/relationships/image" Target="../media/image37.wmf"/><Relationship Id="rId12" Type="http://schemas.openxmlformats.org/officeDocument/2006/relationships/oleObject" Target="../embeddings/oleObject6.bin"/><Relationship Id="rId13" Type="http://schemas.openxmlformats.org/officeDocument/2006/relationships/image" Target="../media/image38.wmf"/><Relationship Id="rId1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oleObject" Target="../embeddings/oleObject1.bin"/><Relationship Id="rId3" Type="http://schemas.openxmlformats.org/officeDocument/2006/relationships/image" Target="../media/image40.wmf"/><Relationship Id="rId4" Type="http://schemas.openxmlformats.org/officeDocument/2006/relationships/oleObject" Target="../embeddings/oleObject2.bin"/><Relationship Id="rId5" Type="http://schemas.openxmlformats.org/officeDocument/2006/relationships/image" Target="../media/image41.wmf"/><Relationship Id="rId6" Type="http://schemas.openxmlformats.org/officeDocument/2006/relationships/oleObject" Target="../embeddings/oleObject3.bin"/><Relationship Id="rId7" Type="http://schemas.openxmlformats.org/officeDocument/2006/relationships/image" Target="../media/image42.wmf"/><Relationship Id="rId8" Type="http://schemas.openxmlformats.org/officeDocument/2006/relationships/oleObject" Target="../embeddings/oleObject4.bin"/><Relationship Id="rId9" Type="http://schemas.openxmlformats.org/officeDocument/2006/relationships/image" Target="../media/image43.wmf"/><Relationship Id="rId10" Type="http://schemas.openxmlformats.org/officeDocument/2006/relationships/oleObject" Target="../embeddings/oleObject5.bin"/><Relationship Id="rId11" Type="http://schemas.openxmlformats.org/officeDocument/2006/relationships/image" Target="../media/image44.wmf"/><Relationship Id="rId12" Type="http://schemas.openxmlformats.org/officeDocument/2006/relationships/oleObject" Target="../embeddings/oleObject6.bin"/><Relationship Id="rId13" Type="http://schemas.openxmlformats.org/officeDocument/2006/relationships/image" Target="../media/image45.wmf"/><Relationship Id="rId1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oleObject" Target="../embeddings/oleObject1.bin"/><Relationship Id="rId3" Type="http://schemas.openxmlformats.org/officeDocument/2006/relationships/image" Target="../media/image47.wmf"/><Relationship Id="rId4" Type="http://schemas.openxmlformats.org/officeDocument/2006/relationships/oleObject" Target="../embeddings/oleObject2.bin"/><Relationship Id="rId5" Type="http://schemas.openxmlformats.org/officeDocument/2006/relationships/image" Target="../media/image48.wmf"/><Relationship Id="rId6" Type="http://schemas.openxmlformats.org/officeDocument/2006/relationships/oleObject" Target="../embeddings/oleObject3.bin"/><Relationship Id="rId7" Type="http://schemas.openxmlformats.org/officeDocument/2006/relationships/image" Target="../media/image49.wmf"/><Relationship Id="rId8" Type="http://schemas.openxmlformats.org/officeDocument/2006/relationships/oleObject" Target="../embeddings/oleObject4.bin"/><Relationship Id="rId9" Type="http://schemas.openxmlformats.org/officeDocument/2006/relationships/image" Target="../media/image50.wmf"/><Relationship Id="rId10" Type="http://schemas.openxmlformats.org/officeDocument/2006/relationships/oleObject" Target="../embeddings/oleObject5.bin"/><Relationship Id="rId11" Type="http://schemas.openxmlformats.org/officeDocument/2006/relationships/image" Target="../media/image51.wmf"/><Relationship Id="rId12" Type="http://schemas.openxmlformats.org/officeDocument/2006/relationships/oleObject" Target="../embeddings/oleObject6.bin"/><Relationship Id="rId13" Type="http://schemas.openxmlformats.org/officeDocument/2006/relationships/image" Target="../media/image52.wmf"/><Relationship Id="rId1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53.wmf"/><Relationship Id="rId2" Type="http://schemas.openxmlformats.org/officeDocument/2006/relationships/oleObject" Target="../embeddings/oleObject1.bin"/><Relationship Id="rId3" Type="http://schemas.openxmlformats.org/officeDocument/2006/relationships/image" Target="../media/image54.wmf"/><Relationship Id="rId4" Type="http://schemas.openxmlformats.org/officeDocument/2006/relationships/oleObject" Target="../embeddings/oleObject2.bin"/><Relationship Id="rId5" Type="http://schemas.openxmlformats.org/officeDocument/2006/relationships/image" Target="../media/image55.wmf"/><Relationship Id="rId6" Type="http://schemas.openxmlformats.org/officeDocument/2006/relationships/oleObject" Target="../embeddings/oleObject3.bin"/><Relationship Id="rId7" Type="http://schemas.openxmlformats.org/officeDocument/2006/relationships/image" Target="../media/image56.wmf"/><Relationship Id="rId8" Type="http://schemas.openxmlformats.org/officeDocument/2006/relationships/oleObject" Target="../embeddings/oleObject4.bin"/><Relationship Id="rId9" Type="http://schemas.openxmlformats.org/officeDocument/2006/relationships/image" Target="../media/image57.wmf"/><Relationship Id="rId10" Type="http://schemas.openxmlformats.org/officeDocument/2006/relationships/oleObject" Target="../embeddings/oleObject5.bin"/><Relationship Id="rId11" Type="http://schemas.openxmlformats.org/officeDocument/2006/relationships/image" Target="../media/image58.wmf"/><Relationship Id="rId12" Type="http://schemas.openxmlformats.org/officeDocument/2006/relationships/oleObject" Target="../embeddings/oleObject6.bin"/><Relationship Id="rId13" Type="http://schemas.openxmlformats.org/officeDocument/2006/relationships/image" Target="../media/image59.wmf"/><Relationship Id="rId1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0.wmf"/><Relationship Id="rId2" Type="http://schemas.openxmlformats.org/officeDocument/2006/relationships/oleObject" Target="../embeddings/oleObject1.bin"/><Relationship Id="rId3" Type="http://schemas.openxmlformats.org/officeDocument/2006/relationships/image" Target="../media/image61.wmf"/><Relationship Id="rId4" Type="http://schemas.openxmlformats.org/officeDocument/2006/relationships/oleObject" Target="../embeddings/oleObject2.bin"/><Relationship Id="rId5" Type="http://schemas.openxmlformats.org/officeDocument/2006/relationships/image" Target="../media/image62.wmf"/><Relationship Id="rId6" Type="http://schemas.openxmlformats.org/officeDocument/2006/relationships/oleObject" Target="../embeddings/oleObject3.bin"/><Relationship Id="rId7" Type="http://schemas.openxmlformats.org/officeDocument/2006/relationships/image" Target="../media/image63.wmf"/><Relationship Id="rId8" Type="http://schemas.openxmlformats.org/officeDocument/2006/relationships/oleObject" Target="../embeddings/oleObject4.bin"/><Relationship Id="rId9" Type="http://schemas.openxmlformats.org/officeDocument/2006/relationships/image" Target="../media/image64.wmf"/><Relationship Id="rId10" Type="http://schemas.openxmlformats.org/officeDocument/2006/relationships/oleObject" Target="../embeddings/oleObject5.bin"/><Relationship Id="rId11" Type="http://schemas.openxmlformats.org/officeDocument/2006/relationships/image" Target="../media/image65.wmf"/><Relationship Id="rId12" Type="http://schemas.openxmlformats.org/officeDocument/2006/relationships/oleObject" Target="../embeddings/oleObject6.bin"/><Relationship Id="rId13" Type="http://schemas.openxmlformats.org/officeDocument/2006/relationships/image" Target="../media/image66.wmf"/><Relationship Id="rId1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7.wmf"/><Relationship Id="rId2" Type="http://schemas.openxmlformats.org/officeDocument/2006/relationships/oleObject" Target="../embeddings/oleObject1.bin"/><Relationship Id="rId3" Type="http://schemas.openxmlformats.org/officeDocument/2006/relationships/image" Target="../media/image68.wmf"/><Relationship Id="rId4" Type="http://schemas.openxmlformats.org/officeDocument/2006/relationships/oleObject" Target="../embeddings/oleObject2.bin"/><Relationship Id="rId5" Type="http://schemas.openxmlformats.org/officeDocument/2006/relationships/image" Target="../media/image69.wmf"/><Relationship Id="rId6" Type="http://schemas.openxmlformats.org/officeDocument/2006/relationships/oleObject" Target="../embeddings/oleObject3.bin"/><Relationship Id="rId7" Type="http://schemas.openxmlformats.org/officeDocument/2006/relationships/image" Target="../media/image70.wmf"/><Relationship Id="rId8" Type="http://schemas.openxmlformats.org/officeDocument/2006/relationships/oleObject" Target="../embeddings/oleObject4.bin"/><Relationship Id="rId9" Type="http://schemas.openxmlformats.org/officeDocument/2006/relationships/image" Target="../media/image71.wmf"/><Relationship Id="rId10" Type="http://schemas.openxmlformats.org/officeDocument/2006/relationships/oleObject" Target="../embeddings/oleObject5.bin"/><Relationship Id="rId11" Type="http://schemas.openxmlformats.org/officeDocument/2006/relationships/image" Target="../media/image72.wmf"/><Relationship Id="rId12" Type="http://schemas.openxmlformats.org/officeDocument/2006/relationships/oleObject" Target="../embeddings/oleObject6.bin"/><Relationship Id="rId13" Type="http://schemas.openxmlformats.org/officeDocument/2006/relationships/image" Target="../media/image73.wmf"/><Relationship Id="rId1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4.wmf"/><Relationship Id="rId2" Type="http://schemas.openxmlformats.org/officeDocument/2006/relationships/oleObject" Target="../embeddings/oleObject1.bin"/><Relationship Id="rId3" Type="http://schemas.openxmlformats.org/officeDocument/2006/relationships/image" Target="../media/image75.wmf"/><Relationship Id="rId4" Type="http://schemas.openxmlformats.org/officeDocument/2006/relationships/oleObject" Target="../embeddings/oleObject2.bin"/><Relationship Id="rId5" Type="http://schemas.openxmlformats.org/officeDocument/2006/relationships/image" Target="../media/image76.wmf"/><Relationship Id="rId6" Type="http://schemas.openxmlformats.org/officeDocument/2006/relationships/oleObject" Target="../embeddings/oleObject3.bin"/><Relationship Id="rId7" Type="http://schemas.openxmlformats.org/officeDocument/2006/relationships/image" Target="../media/image77.wmf"/><Relationship Id="rId8" Type="http://schemas.openxmlformats.org/officeDocument/2006/relationships/oleObject" Target="../embeddings/oleObject4.bin"/><Relationship Id="rId9" Type="http://schemas.openxmlformats.org/officeDocument/2006/relationships/image" Target="../media/image78.wmf"/><Relationship Id="rId10" Type="http://schemas.openxmlformats.org/officeDocument/2006/relationships/oleObject" Target="../embeddings/oleObject5.bin"/><Relationship Id="rId11" Type="http://schemas.openxmlformats.org/officeDocument/2006/relationships/image" Target="../media/image79.wmf"/><Relationship Id="rId12" Type="http://schemas.openxmlformats.org/officeDocument/2006/relationships/oleObject" Target="../embeddings/oleObject6.bin"/><Relationship Id="rId13" Type="http://schemas.openxmlformats.org/officeDocument/2006/relationships/image" Target="../media/image80.wmf"/><Relationship Id="rId1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1.wmf"/><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2.wmf"/><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3.wmf"/><Relationship Id="rId3" Type="http://schemas.openxmlformats.org/officeDocument/2006/relationships/oleObject" Target="../embeddings/oleObject2.bin"/><Relationship Id="rId4" Type="http://schemas.openxmlformats.org/officeDocument/2006/relationships/image" Target="../media/image84.wmf"/><Relationship Id="rId5" Type="http://schemas.openxmlformats.org/officeDocument/2006/relationships/image" Target="../media/image85.wmf"/><Relationship Id="rId6"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86.wmf"/><Relationship Id="rId3" Type="http://schemas.openxmlformats.org/officeDocument/2006/relationships/oleObject" Target="../embeddings/oleObject2.bin"/><Relationship Id="rId4" Type="http://schemas.openxmlformats.org/officeDocument/2006/relationships/image" Target="../media/image87.wmf"/><Relationship Id="rId5" Type="http://schemas.openxmlformats.org/officeDocument/2006/relationships/image" Target="../media/image88.wmf"/><Relationship Id="rId6"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9.wmf"/><Relationship Id="rId2" Type="http://schemas.openxmlformats.org/officeDocument/2006/relationships/oleObject" Target="../embeddings/oleObject1.bin"/><Relationship Id="rId3" Type="http://schemas.openxmlformats.org/officeDocument/2006/relationships/image" Target="../media/image90.wmf"/><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91.wmf"/><Relationship Id="rId2" Type="http://schemas.openxmlformats.org/officeDocument/2006/relationships/oleObject" Target="../embeddings/oleObject1.bin"/><Relationship Id="rId3" Type="http://schemas.openxmlformats.org/officeDocument/2006/relationships/image" Target="../media/image92.wmf"/><Relationship Id="rId4" Type="http://schemas.openxmlformats.org/officeDocument/2006/relationships/oleObject" Target="../embeddings/oleObject2.bin"/><Relationship Id="rId5" Type="http://schemas.openxmlformats.org/officeDocument/2006/relationships/image" Target="../media/image93.wmf"/><Relationship Id="rId6"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4.wmf"/><Relationship Id="rId3" Type="http://schemas.openxmlformats.org/officeDocument/2006/relationships/image" Target="../media/image95.wmf"/><Relationship Id="rId4" Type="http://schemas.openxmlformats.org/officeDocument/2006/relationships/oleObject" Target="../embeddings/oleObject2.bin"/><Relationship Id="rId5" Type="http://schemas.openxmlformats.org/officeDocument/2006/relationships/image" Target="../media/image96.wmf"/><Relationship Id="rId6"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7.wmf"/><Relationship Id="rId3" Type="http://schemas.openxmlformats.org/officeDocument/2006/relationships/oleObject" Target="../embeddings/oleObject2.bin"/><Relationship Id="rId4" Type="http://schemas.openxmlformats.org/officeDocument/2006/relationships/image" Target="../media/image98.wmf"/><Relationship Id="rId5" Type="http://schemas.openxmlformats.org/officeDocument/2006/relationships/image" Target="../media/image99.wmf"/><Relationship Id="rId6"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00.wmf"/><Relationship Id="rId2" Type="http://schemas.openxmlformats.org/officeDocument/2006/relationships/oleObject" Target="../embeddings/oleObject1.bin"/><Relationship Id="rId3" Type="http://schemas.openxmlformats.org/officeDocument/2006/relationships/image" Target="../media/image101.wmf"/><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2.wmf"/><Relationship Id="rId3" Type="http://schemas.openxmlformats.org/officeDocument/2006/relationships/image" Target="../media/image103.wmf"/><Relationship Id="rId4" Type="http://schemas.openxmlformats.org/officeDocument/2006/relationships/oleObject" Target="../embeddings/oleObject2.bin"/><Relationship Id="rId5" Type="http://schemas.openxmlformats.org/officeDocument/2006/relationships/image" Target="../media/image104.wmf"/><Relationship Id="rId6"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5.wmf"/><Relationship Id="rId3" Type="http://schemas.openxmlformats.org/officeDocument/2006/relationships/oleObject" Target="../embeddings/oleObject2.bin"/><Relationship Id="rId4" Type="http://schemas.openxmlformats.org/officeDocument/2006/relationships/image" Target="../media/image106.wmf"/><Relationship Id="rId5" Type="http://schemas.openxmlformats.org/officeDocument/2006/relationships/image" Target="../media/image107.wmf"/><Relationship Id="rId6" Type="http://schemas.openxmlformats.org/officeDocument/2006/relationships/oleObject" Target="../embeddings/oleObject3.bin"/><Relationship Id="rId7" Type="http://schemas.openxmlformats.org/officeDocument/2006/relationships/image" Target="../media/image108.wmf"/><Relationship Id="rId8"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9.wmf"/><Relationship Id="rId3" Type="http://schemas.openxmlformats.org/officeDocument/2006/relationships/oleObject" Target="../embeddings/oleObject2.bin"/><Relationship Id="rId4" Type="http://schemas.openxmlformats.org/officeDocument/2006/relationships/image" Target="../media/image110.wmf"/><Relationship Id="rId5" Type="http://schemas.openxmlformats.org/officeDocument/2006/relationships/image" Target="../media/image111.wmf"/><Relationship Id="rId6" Type="http://schemas.openxmlformats.org/officeDocument/2006/relationships/oleObject" Target="../embeddings/oleObject3.bin"/><Relationship Id="rId7" Type="http://schemas.openxmlformats.org/officeDocument/2006/relationships/image" Target="../media/image112.wmf"/><Relationship Id="rId8" Type="http://schemas.openxmlformats.org/officeDocument/2006/relationships/oleObject" Target="../embeddings/oleObject4.bin"/><Relationship Id="rId9" Type="http://schemas.openxmlformats.org/officeDocument/2006/relationships/image" Target="../media/image113.wmf"/><Relationship Id="rId10" Type="http://schemas.openxmlformats.org/officeDocument/2006/relationships/oleObject" Target="../embeddings/oleObject5.bin"/><Relationship Id="rId11" Type="http://schemas.openxmlformats.org/officeDocument/2006/relationships/image" Target="../media/image114.wmf"/><Relationship Id="rId12" Type="http://schemas.openxmlformats.org/officeDocument/2006/relationships/oleObject" Target="../embeddings/oleObject6.bin"/><Relationship Id="rId13" Type="http://schemas.openxmlformats.org/officeDocument/2006/relationships/image" Target="../media/image115.wmf"/><Relationship Id="rId1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16.wmf"/><Relationship Id="rId2" Type="http://schemas.openxmlformats.org/officeDocument/2006/relationships/oleObject" Target="../embeddings/oleObject1.bin"/><Relationship Id="rId3" Type="http://schemas.openxmlformats.org/officeDocument/2006/relationships/image" Target="../media/image117.wmf"/><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18.wmf"/><Relationship Id="rId2" Type="http://schemas.openxmlformats.org/officeDocument/2006/relationships/oleObject" Target="../embeddings/oleObject1.bin"/><Relationship Id="rId3" Type="http://schemas.openxmlformats.org/officeDocument/2006/relationships/image" Target="../media/image119.wmf"/><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0.wmf"/><Relationship Id="rId3" Type="http://schemas.openxmlformats.org/officeDocument/2006/relationships/oleObject" Target="../embeddings/oleObject2.bin"/><Relationship Id="rId4" Type="http://schemas.openxmlformats.org/officeDocument/2006/relationships/image" Target="../media/image121.wmf"/><Relationship Id="rId5" Type="http://schemas.openxmlformats.org/officeDocument/2006/relationships/image" Target="../media/image122.wmf"/><Relationship Id="rId6" Type="http://schemas.openxmlformats.org/officeDocument/2006/relationships/image" Target="../media/image123.wmf"/><Relationship Id="rId7"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4.wmf"/><Relationship Id="rId3" Type="http://schemas.openxmlformats.org/officeDocument/2006/relationships/oleObject" Target="../embeddings/oleObject2.bin"/><Relationship Id="rId4" Type="http://schemas.openxmlformats.org/officeDocument/2006/relationships/image" Target="../media/image125.wmf"/><Relationship Id="rId5" Type="http://schemas.openxmlformats.org/officeDocument/2006/relationships/image" Target="../media/image126.wmf"/><Relationship Id="rId6" Type="http://schemas.openxmlformats.org/officeDocument/2006/relationships/image" Target="../media/image127.wmf"/><Relationship Id="rId7"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28.wmf"/><Relationship Id="rId2" Type="http://schemas.openxmlformats.org/officeDocument/2006/relationships/image" Target="../media/image129.wmf"/><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0.wmf"/><Relationship Id="rId3" Type="http://schemas.openxmlformats.org/officeDocument/2006/relationships/oleObject" Target="../embeddings/oleObject2.bin"/><Relationship Id="rId4" Type="http://schemas.openxmlformats.org/officeDocument/2006/relationships/image" Target="../media/image131.wmf"/><Relationship Id="rId5" Type="http://schemas.openxmlformats.org/officeDocument/2006/relationships/oleObject" Target="../embeddings/oleObject3.bin"/><Relationship Id="rId6" Type="http://schemas.openxmlformats.org/officeDocument/2006/relationships/image" Target="../media/image132.wmf"/><Relationship Id="rId7" Type="http://schemas.openxmlformats.org/officeDocument/2006/relationships/image" Target="../media/image133.wmf"/><Relationship Id="rId8"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video" Target="file:///home/henk/Downloads/NULL" TargetMode="External"/><Relationship Id="rId2" Type="http://schemas.microsoft.com/office/2007/relationships/media" Target="file:///home/henk/Downloads/NULL" TargetMode="External"/><Relationship Id="rId3" Type="http://schemas.openxmlformats.org/officeDocument/2006/relationships/image" Target="../media/image7.png"/><Relationship Id="rId4" Type="http://schemas.openxmlformats.org/officeDocument/2006/relationships/video" Target="file:///home/henk/Downloads/NULL" TargetMode="External"/><Relationship Id="rId5" Type="http://schemas.microsoft.com/office/2007/relationships/media" Target="file:///home/henk/Downloads/NULL" TargetMode="External"/><Relationship Id="rId6" Type="http://schemas.openxmlformats.org/officeDocument/2006/relationships/image" Target="../media/image8.png"/><Relationship Id="rId7" Type="http://schemas.openxmlformats.org/officeDocument/2006/relationships/video" Target="file:///home/henk/Downloads/NULL" TargetMode="External"/><Relationship Id="rId8" Type="http://schemas.microsoft.com/office/2007/relationships/media" Target="file:///home/henk/Downloads/NULL" TargetMode="External"/><Relationship Id="rId9" Type="http://schemas.openxmlformats.org/officeDocument/2006/relationships/image" Target="../media/image9.png"/><Relationship Id="rId10"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4.wmf"/><Relationship Id="rId3" Type="http://schemas.openxmlformats.org/officeDocument/2006/relationships/oleObject" Target="../embeddings/oleObject2.bin"/><Relationship Id="rId4" Type="http://schemas.openxmlformats.org/officeDocument/2006/relationships/image" Target="../media/image135.wmf"/><Relationship Id="rId5" Type="http://schemas.openxmlformats.org/officeDocument/2006/relationships/oleObject" Target="../embeddings/oleObject3.bin"/><Relationship Id="rId6" Type="http://schemas.openxmlformats.org/officeDocument/2006/relationships/image" Target="../media/image136.wmf"/><Relationship Id="rId7" Type="http://schemas.openxmlformats.org/officeDocument/2006/relationships/image" Target="../media/image137.wmf"/><Relationship Id="rId8"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38.wmf"/><Relationship Id="rId3" Type="http://schemas.openxmlformats.org/officeDocument/2006/relationships/oleObject" Target="../embeddings/oleObject2.bin"/><Relationship Id="rId4" Type="http://schemas.openxmlformats.org/officeDocument/2006/relationships/image" Target="../media/image139.wmf"/><Relationship Id="rId5" Type="http://schemas.openxmlformats.org/officeDocument/2006/relationships/oleObject" Target="../embeddings/oleObject3.bin"/><Relationship Id="rId6" Type="http://schemas.openxmlformats.org/officeDocument/2006/relationships/image" Target="../media/image140.wmf"/><Relationship Id="rId7" Type="http://schemas.openxmlformats.org/officeDocument/2006/relationships/image" Target="../media/image141.wmf"/><Relationship Id="rId8"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42.wmf"/><Relationship Id="rId3" Type="http://schemas.openxmlformats.org/officeDocument/2006/relationships/oleObject" Target="../embeddings/oleObject2.bin"/><Relationship Id="rId4" Type="http://schemas.openxmlformats.org/officeDocument/2006/relationships/image" Target="../media/image143.wmf"/><Relationship Id="rId5" Type="http://schemas.openxmlformats.org/officeDocument/2006/relationships/oleObject" Target="../embeddings/oleObject3.bin"/><Relationship Id="rId6" Type="http://schemas.openxmlformats.org/officeDocument/2006/relationships/image" Target="../media/image144.wmf"/><Relationship Id="rId7" Type="http://schemas.openxmlformats.org/officeDocument/2006/relationships/image" Target="../media/image145.wmf"/><Relationship Id="rId8"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46.wmf"/><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47.wmf"/><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49.wmf"/><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jpe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jpe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jpe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Picture 6" descr="CR-met-tekst-large-768x286.png"/>
          <p:cNvPicPr/>
          <p:nvPr/>
        </p:nvPicPr>
        <p:blipFill>
          <a:blip r:embed="rId1"/>
          <a:stretch/>
        </p:blipFill>
        <p:spPr>
          <a:xfrm>
            <a:off x="7264440" y="987840"/>
            <a:ext cx="2383920" cy="887400"/>
          </a:xfrm>
          <a:prstGeom prst="rect">
            <a:avLst/>
          </a:prstGeom>
          <a:ln w="0">
            <a:noFill/>
          </a:ln>
        </p:spPr>
      </p:pic>
      <p:sp>
        <p:nvSpPr>
          <p:cNvPr id="95" name="PlaceHolder 1"/>
          <p:cNvSpPr>
            <a:spLocks noGrp="1"/>
          </p:cNvSpPr>
          <p:nvPr>
            <p:ph type="title"/>
          </p:nvPr>
        </p:nvSpPr>
        <p:spPr>
          <a:xfrm>
            <a:off x="827640" y="1402560"/>
            <a:ext cx="7239240" cy="1535760"/>
          </a:xfrm>
          <a:prstGeom prst="rect">
            <a:avLst/>
          </a:prstGeom>
          <a:noFill/>
          <a:ln w="0">
            <a:noFill/>
          </a:ln>
        </p:spPr>
        <p:txBody>
          <a:bodyPr anchor="ctr">
            <a:noAutofit/>
          </a:bodyPr>
          <a:p>
            <a:pPr>
              <a:lnSpc>
                <a:spcPct val="100000"/>
              </a:lnSpc>
              <a:buNone/>
            </a:pPr>
            <a:r>
              <a:rPr b="1" lang="en-US" sz="2400" spc="-1" strike="noStrike">
                <a:solidFill>
                  <a:srgbClr val="00a6d6"/>
                </a:solidFill>
                <a:latin typeface="Arial"/>
              </a:rPr>
              <a:t>LECTURE 4:</a:t>
            </a:r>
            <a:br>
              <a:rPr sz="2400"/>
            </a:br>
            <a:r>
              <a:rPr b="1" lang="en-US" sz="3200" spc="-1" strike="noStrike">
                <a:solidFill>
                  <a:srgbClr val="00a6d6"/>
                </a:solidFill>
                <a:latin typeface="Arial"/>
              </a:rPr>
              <a:t>IMPEDANCE CONTROL</a:t>
            </a:r>
            <a:endParaRPr b="0" lang="en-US" sz="3200" spc="-1" strike="noStrike">
              <a:solidFill>
                <a:srgbClr val="000000"/>
              </a:solidFill>
              <a:latin typeface="Arial"/>
            </a:endParaRPr>
          </a:p>
        </p:txBody>
      </p:sp>
      <p:sp>
        <p:nvSpPr>
          <p:cNvPr id="96" name="PlaceHolder 2"/>
          <p:cNvSpPr>
            <a:spLocks noGrp="1"/>
          </p:cNvSpPr>
          <p:nvPr>
            <p:ph type="subTitle"/>
          </p:nvPr>
        </p:nvSpPr>
        <p:spPr>
          <a:xfrm>
            <a:off x="827640" y="3005640"/>
            <a:ext cx="2512080" cy="495720"/>
          </a:xfrm>
          <a:prstGeom prst="rect">
            <a:avLst/>
          </a:prstGeom>
          <a:noFill/>
          <a:ln w="0">
            <a:noFill/>
          </a:ln>
        </p:spPr>
        <p:txBody>
          <a:bodyPr anchor="t">
            <a:normAutofit/>
          </a:bodyPr>
          <a:p>
            <a:pPr>
              <a:lnSpc>
                <a:spcPct val="100000"/>
              </a:lnSpc>
              <a:spcBef>
                <a:spcPts val="400"/>
              </a:spcBef>
              <a:buNone/>
              <a:tabLst>
                <a:tab algn="l" pos="0"/>
              </a:tabLst>
            </a:pPr>
            <a:r>
              <a:rPr b="1" lang="en-US" sz="2000" spc="-1" strike="noStrike">
                <a:solidFill>
                  <a:srgbClr val="000000"/>
                </a:solidFill>
                <a:latin typeface="Arial"/>
              </a:rPr>
              <a:t>Luka Peternel</a:t>
            </a:r>
            <a:endParaRPr b="0" lang="en-US" sz="2000" spc="-1" strike="noStrike">
              <a:latin typeface="Arial"/>
            </a:endParaRPr>
          </a:p>
        </p:txBody>
      </p:sp>
      <p:sp>
        <p:nvSpPr>
          <p:cNvPr id="97" name="PlaceHolder 3"/>
          <p:cNvSpPr>
            <a:spLocks noGrp="1"/>
          </p:cNvSpPr>
          <p:nvPr>
            <p:ph/>
          </p:nvPr>
        </p:nvSpPr>
        <p:spPr>
          <a:xfrm>
            <a:off x="827640" y="3501720"/>
            <a:ext cx="5522040" cy="300600"/>
          </a:xfrm>
          <a:prstGeom prst="rect">
            <a:avLst/>
          </a:prstGeom>
          <a:noFill/>
          <a:ln w="0">
            <a:noFill/>
          </a:ln>
        </p:spPr>
        <p:txBody>
          <a:bodyPr anchor="t">
            <a:noAutofit/>
          </a:bodyPr>
          <a:p>
            <a:pPr>
              <a:lnSpc>
                <a:spcPct val="100000"/>
              </a:lnSpc>
              <a:spcBef>
                <a:spcPts val="241"/>
              </a:spcBef>
              <a:buNone/>
              <a:tabLst>
                <a:tab algn="l" pos="0"/>
              </a:tabLst>
            </a:pPr>
            <a:r>
              <a:rPr b="1" lang="en-US" sz="1200" spc="-1" strike="noStrike">
                <a:solidFill>
                  <a:srgbClr val="0000ff"/>
                </a:solidFill>
                <a:latin typeface="Arial"/>
              </a:rPr>
              <a:t>Cognitive Robotics, 3mE, Delft University of Technology, The Netherlands</a:t>
            </a:r>
            <a:endParaRPr b="0" lang="en-US" sz="1200" spc="-1" strike="noStrike">
              <a:solidFill>
                <a:srgbClr val="000000"/>
              </a:solidFill>
              <a:latin typeface="Arial"/>
            </a:endParaRPr>
          </a:p>
          <a:p>
            <a:pPr>
              <a:lnSpc>
                <a:spcPct val="100000"/>
              </a:lnSpc>
              <a:spcBef>
                <a:spcPts val="241"/>
              </a:spcBef>
              <a:buNone/>
              <a:tabLst>
                <a:tab algn="l" pos="0"/>
              </a:tabLst>
            </a:pPr>
            <a:endParaRPr b="0" lang="en-US" sz="1200" spc="-1" strike="noStrike">
              <a:solidFill>
                <a:srgbClr val="000000"/>
              </a:solidFill>
              <a:latin typeface="Arial"/>
            </a:endParaRPr>
          </a:p>
          <a:p>
            <a:pPr>
              <a:lnSpc>
                <a:spcPct val="100000"/>
              </a:lnSpc>
              <a:spcBef>
                <a:spcPts val="241"/>
              </a:spcBef>
              <a:buNone/>
              <a:tabLst>
                <a:tab algn="l" pos="0"/>
              </a:tabLst>
            </a:pPr>
            <a:endParaRPr b="0" lang="en-US" sz="1200" spc="-1" strike="noStrike">
              <a:solidFill>
                <a:srgbClr val="000000"/>
              </a:solidFill>
              <a:latin typeface="Arial"/>
            </a:endParaRPr>
          </a:p>
        </p:txBody>
      </p:sp>
      <p:sp>
        <p:nvSpPr>
          <p:cNvPr id="98" name="TextBox 4"/>
          <p:cNvSpPr/>
          <p:nvPr/>
        </p:nvSpPr>
        <p:spPr>
          <a:xfrm>
            <a:off x="6837120" y="4119480"/>
            <a:ext cx="2221920" cy="2721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200" spc="-1" strike="noStrike">
                <a:solidFill>
                  <a:srgbClr val="000000"/>
                </a:solidFill>
                <a:latin typeface="Arial"/>
              </a:rPr>
              <a:t>Revision date: </a:t>
            </a:r>
            <a:r>
              <a:rPr b="0" lang="sl-SI" sz="1200" spc="-1" strike="noStrike">
                <a:solidFill>
                  <a:srgbClr val="000000"/>
                </a:solidFill>
                <a:latin typeface="Arial"/>
              </a:rPr>
              <a:t>25</a:t>
            </a:r>
            <a:r>
              <a:rPr b="0" lang="en-US" sz="1200" spc="-1" strike="noStrike">
                <a:solidFill>
                  <a:srgbClr val="000000"/>
                </a:solidFill>
                <a:latin typeface="Arial"/>
              </a:rPr>
              <a:t>.2.2023</a:t>
            </a:r>
            <a:endParaRPr b="0" lang="en-US" sz="1200" spc="-1" strike="noStrike">
              <a:latin typeface="Arial"/>
            </a:endParaRPr>
          </a:p>
        </p:txBody>
      </p:sp>
      <p:sp>
        <p:nvSpPr>
          <p:cNvPr id="99" name="Subtitle 2"/>
          <p:cNvSpPr/>
          <p:nvPr/>
        </p:nvSpPr>
        <p:spPr>
          <a:xfrm>
            <a:off x="827640" y="560160"/>
            <a:ext cx="6087960" cy="342720"/>
          </a:xfrm>
          <a:prstGeom prst="rect">
            <a:avLst/>
          </a:prstGeom>
          <a:noFill/>
          <a:ln w="0">
            <a:noFill/>
          </a:ln>
        </p:spPr>
        <p:style>
          <a:lnRef idx="0"/>
          <a:fillRef idx="0"/>
          <a:effectRef idx="0"/>
          <a:fontRef idx="minor"/>
        </p:style>
        <p:txBody>
          <a:bodyPr anchor="t">
            <a:noAutofit/>
          </a:bodyPr>
          <a:p>
            <a:pPr>
              <a:lnSpc>
                <a:spcPct val="100000"/>
              </a:lnSpc>
              <a:spcBef>
                <a:spcPts val="360"/>
              </a:spcBef>
              <a:buNone/>
              <a:tabLst>
                <a:tab algn="l" pos="0"/>
              </a:tabLst>
            </a:pPr>
            <a:r>
              <a:rPr b="1" lang="en-US" sz="1800" spc="-1" strike="noStrike">
                <a:solidFill>
                  <a:srgbClr val="ff0000"/>
                </a:solidFill>
                <a:latin typeface="Arial"/>
              </a:rPr>
              <a:t>RO47013 CONTROL IN HUMAN-ROBOT INTERACTION</a:t>
            </a:r>
            <a:endParaRPr b="0" lang="en-US" sz="1800" spc="-1" strike="noStrike">
              <a:latin typeface="Arial"/>
            </a:endParaRPr>
          </a:p>
        </p:txBody>
      </p:sp>
      <p:pic>
        <p:nvPicPr>
          <p:cNvPr id="100" name="Picture 7" descr="TU_Delft-logo-D6086E1A70-seeklogo.com.png"/>
          <p:cNvPicPr/>
          <p:nvPr/>
        </p:nvPicPr>
        <p:blipFill>
          <a:blip r:embed="rId2"/>
          <a:stretch/>
        </p:blipFill>
        <p:spPr>
          <a:xfrm>
            <a:off x="7264440" y="62640"/>
            <a:ext cx="1604880" cy="914760"/>
          </a:xfrm>
          <a:prstGeom prst="rect">
            <a:avLst/>
          </a:prstGeom>
          <a:ln w="0">
            <a:noFill/>
          </a:ln>
        </p:spPr>
      </p:pic>
      <p:sp>
        <p:nvSpPr>
          <p:cNvPr id="101" name="Content Placeholder 3"/>
          <p:cNvSpPr/>
          <p:nvPr/>
        </p:nvSpPr>
        <p:spPr>
          <a:xfrm>
            <a:off x="827640" y="4154760"/>
            <a:ext cx="4170600" cy="266400"/>
          </a:xfrm>
          <a:prstGeom prst="rect">
            <a:avLst/>
          </a:prstGeom>
          <a:noFill/>
          <a:ln w="0">
            <a:noFill/>
          </a:ln>
        </p:spPr>
        <p:style>
          <a:lnRef idx="0"/>
          <a:fillRef idx="0"/>
          <a:effectRef idx="0"/>
          <a:fontRef idx="minor"/>
        </p:style>
        <p:txBody>
          <a:bodyPr anchor="t">
            <a:noAutofit/>
          </a:bodyPr>
          <a:p>
            <a:pPr>
              <a:lnSpc>
                <a:spcPct val="100000"/>
              </a:lnSpc>
              <a:spcBef>
                <a:spcPts val="159"/>
              </a:spcBef>
              <a:buNone/>
              <a:tabLst>
                <a:tab algn="l" pos="0"/>
              </a:tabLst>
            </a:pPr>
            <a:r>
              <a:rPr b="0" lang="sl-SI" sz="800" spc="-1" strike="noStrike">
                <a:solidFill>
                  <a:srgbClr val="000000"/>
                </a:solidFill>
                <a:latin typeface="Arial"/>
              </a:rPr>
              <a:t>All slides and images were created by Luka Peternel (unless indicated otherwise).</a:t>
            </a:r>
            <a:endParaRPr b="0" lang="en-US" sz="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MECHANICAL IMPEDANCE/ADMITTANCE: THE BASICS</a:t>
            </a:r>
            <a:endParaRPr b="0" lang="en-US" sz="2000" spc="-1" strike="noStrike">
              <a:solidFill>
                <a:srgbClr val="000000"/>
              </a:solidFill>
              <a:latin typeface="Arial"/>
            </a:endParaRPr>
          </a:p>
        </p:txBody>
      </p:sp>
      <p:sp>
        <p:nvSpPr>
          <p:cNvPr id="135" name="PlaceHolder 2"/>
          <p:cNvSpPr>
            <a:spLocks noGrp="1"/>
          </p:cNvSpPr>
          <p:nvPr>
            <p:ph/>
          </p:nvPr>
        </p:nvSpPr>
        <p:spPr>
          <a:xfrm>
            <a:off x="216000" y="698400"/>
            <a:ext cx="8653320" cy="38012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Impedance</a:t>
            </a:r>
            <a:r>
              <a:rPr b="0" lang="en-US" sz="1400" spc="-1" strike="noStrike">
                <a:solidFill>
                  <a:srgbClr val="000000"/>
                </a:solidFill>
                <a:latin typeface="Arial"/>
                <a:ea typeface="Heiti SC Light"/>
              </a:rPr>
              <a:t> provides a </a:t>
            </a:r>
            <a:r>
              <a:rPr b="1" lang="en-US" sz="1400" spc="-1" strike="noStrike">
                <a:solidFill>
                  <a:srgbClr val="000000"/>
                </a:solidFill>
                <a:latin typeface="Arial"/>
                <a:ea typeface="Heiti SC Light"/>
              </a:rPr>
              <a:t>relationship</a:t>
            </a:r>
            <a:r>
              <a:rPr b="0" lang="en-US" sz="1400" spc="-1" strike="noStrike">
                <a:solidFill>
                  <a:srgbClr val="000000"/>
                </a:solidFill>
                <a:latin typeface="Arial"/>
                <a:ea typeface="Heiti SC Light"/>
              </a:rPr>
              <a:t> between the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(effort) and the </a:t>
            </a:r>
            <a:r>
              <a:rPr b="0" lang="en-US" sz="1400" spc="-1" strike="noStrike">
                <a:solidFill>
                  <a:srgbClr val="0000ff"/>
                </a:solidFill>
                <a:latin typeface="Arial"/>
                <a:ea typeface="Heiti SC Light"/>
              </a:rPr>
              <a:t>motion</a:t>
            </a:r>
            <a:r>
              <a:rPr b="0" lang="en-US" sz="1400" spc="-1" strike="noStrike">
                <a:solidFill>
                  <a:srgbClr val="000000"/>
                </a:solidFill>
                <a:latin typeface="Arial"/>
                <a:ea typeface="Heiti SC Light"/>
              </a:rPr>
              <a:t> (flow):</a:t>
            </a:r>
            <a:endParaRPr b="0" lang="en-US" sz="1400" spc="-1" strike="noStrike">
              <a:solidFill>
                <a:srgbClr val="000000"/>
              </a:solidFill>
              <a:latin typeface="Arial"/>
            </a:endParaRPr>
          </a:p>
          <a:p>
            <a:pPr>
              <a:lnSpc>
                <a:spcPct val="130000"/>
              </a:lnSpc>
              <a:spcBef>
                <a:spcPts val="281"/>
              </a:spcBef>
              <a:spcAft>
                <a:spcPts val="425"/>
              </a:spcAft>
              <a:buNone/>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Admittance</a:t>
            </a:r>
            <a:r>
              <a:rPr b="0" lang="en-US" sz="1400" spc="-1" strike="noStrike">
                <a:solidFill>
                  <a:srgbClr val="000000"/>
                </a:solidFill>
                <a:latin typeface="Arial"/>
                <a:ea typeface="Heiti SC Light"/>
              </a:rPr>
              <a:t> is the </a:t>
            </a:r>
            <a:r>
              <a:rPr b="1" lang="en-US" sz="1400" spc="-1" strike="noStrike">
                <a:solidFill>
                  <a:srgbClr val="000000"/>
                </a:solidFill>
                <a:latin typeface="Arial"/>
                <a:ea typeface="Heiti SC Light"/>
              </a:rPr>
              <a:t>inverse</a:t>
            </a:r>
            <a:r>
              <a:rPr b="0" lang="en-US" sz="1400" spc="-1" strike="noStrike">
                <a:solidFill>
                  <a:srgbClr val="0000ff"/>
                </a:solidFill>
                <a:latin typeface="Arial"/>
                <a:ea typeface="Heiti SC Light"/>
              </a:rPr>
              <a:t> </a:t>
            </a:r>
            <a:r>
              <a:rPr b="0" lang="en-US" sz="1400" spc="-1" strike="noStrike">
                <a:solidFill>
                  <a:srgbClr val="000000"/>
                </a:solidFill>
                <a:latin typeface="Arial"/>
                <a:ea typeface="Heiti SC Light"/>
              </a:rPr>
              <a:t>of impedance:</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Impedance includes various parameters (</a:t>
            </a:r>
            <a:r>
              <a:rPr b="0" lang="en-US" sz="1400" spc="-1" strike="noStrike">
                <a:solidFill>
                  <a:srgbClr val="c448de"/>
                </a:solidFill>
                <a:latin typeface="Arial"/>
                <a:ea typeface="Heiti SC Light"/>
              </a:rPr>
              <a:t>stiffness, damping, inertia</a:t>
            </a:r>
            <a:r>
              <a:rPr b="0" lang="en-US" sz="1400" spc="-1" strike="noStrike">
                <a:solidFill>
                  <a:srgbClr val="000000"/>
                </a:solidFill>
                <a:latin typeface="Arial"/>
                <a:ea typeface="Heiti SC Light"/>
              </a:rPr>
              <a:t>, etc.), each corresponding to either </a:t>
            </a:r>
            <a:r>
              <a:rPr b="0" lang="en-US" sz="1400" spc="-1" strike="noStrike">
                <a:solidFill>
                  <a:srgbClr val="0000ff"/>
                </a:solidFill>
                <a:latin typeface="Arial"/>
                <a:ea typeface="Heiti SC Light"/>
              </a:rPr>
              <a:t>position</a:t>
            </a:r>
            <a:r>
              <a:rPr b="0" lang="en-US" sz="1400" spc="-1" strike="noStrike">
                <a:solidFill>
                  <a:srgbClr val="000000"/>
                </a:solidFill>
                <a:latin typeface="Arial"/>
                <a:ea typeface="Heiti SC Light"/>
              </a:rPr>
              <a:t> or one of its time derivatives (</a:t>
            </a:r>
            <a:r>
              <a:rPr b="0" lang="en-US" sz="1400" spc="-1" strike="noStrike">
                <a:solidFill>
                  <a:srgbClr val="0000ff"/>
                </a:solidFill>
                <a:latin typeface="Arial"/>
                <a:ea typeface="Heiti SC Light"/>
              </a:rPr>
              <a:t>velocity</a:t>
            </a:r>
            <a:r>
              <a:rPr b="0" lang="en-US" sz="1400" spc="-1" strike="noStrike">
                <a:solidFill>
                  <a:srgbClr val="000000"/>
                </a:solidFill>
                <a:latin typeface="Arial"/>
                <a:ea typeface="Heiti SC Light"/>
              </a:rPr>
              <a:t>, </a:t>
            </a:r>
            <a:r>
              <a:rPr b="0" lang="en-US" sz="1400" spc="-1" strike="noStrike">
                <a:solidFill>
                  <a:srgbClr val="0000ff"/>
                </a:solidFill>
                <a:latin typeface="Arial"/>
                <a:ea typeface="Heiti SC Light"/>
              </a:rPr>
              <a:t>acceleration</a:t>
            </a:r>
            <a:r>
              <a:rPr b="0" lang="en-US" sz="1400" spc="-1" strike="noStrike">
                <a:solidFill>
                  <a:srgbClr val="000000"/>
                </a:solidFill>
                <a:latin typeface="Arial"/>
                <a:ea typeface="Heiti SC Light"/>
              </a:rPr>
              <a:t>, etc.).</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In theory, there may be an infinite number of them, if we keep increasing the order of derivatives. However, </a:t>
            </a:r>
            <a:r>
              <a:rPr b="1" lang="en-US" sz="1400" spc="-1" strike="noStrike">
                <a:solidFill>
                  <a:srgbClr val="000000"/>
                </a:solidFill>
                <a:latin typeface="Arial"/>
                <a:ea typeface="Heiti SC Light"/>
              </a:rPr>
              <a:t>in practice</a:t>
            </a:r>
            <a:r>
              <a:rPr b="0" lang="en-US" sz="1400" spc="-1" strike="noStrike">
                <a:solidFill>
                  <a:srgbClr val="000000"/>
                </a:solidFill>
                <a:latin typeface="Arial"/>
                <a:ea typeface="Heiti SC Light"/>
              </a:rPr>
              <a:t> we usually do </a:t>
            </a:r>
            <a:r>
              <a:rPr b="0" lang="en-US" sz="1400" spc="-1" strike="noStrike">
                <a:solidFill>
                  <a:srgbClr val="008000"/>
                </a:solidFill>
                <a:latin typeface="Arial"/>
                <a:ea typeface="Heiti SC Light"/>
              </a:rPr>
              <a:t>not go beyond acceleration</a:t>
            </a:r>
            <a:r>
              <a:rPr b="0" lang="en-US" sz="1400" spc="-1" strike="noStrike">
                <a:solidFill>
                  <a:srgbClr val="000000"/>
                </a:solidFill>
                <a:latin typeface="Arial"/>
                <a:ea typeface="Heiti SC Light"/>
              </a:rPr>
              <a:t> since the </a:t>
            </a:r>
            <a:r>
              <a:rPr b="0" lang="en-US" sz="1400" spc="-1" strike="noStrike">
                <a:solidFill>
                  <a:srgbClr val="0000ff"/>
                </a:solidFill>
                <a:latin typeface="Arial"/>
                <a:ea typeface="Heiti SC Light"/>
              </a:rPr>
              <a:t>measurement of variables becomes impractical</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Therefore, </a:t>
            </a:r>
            <a:r>
              <a:rPr b="0" lang="en-US" sz="1400" spc="-1" strike="noStrike">
                <a:solidFill>
                  <a:srgbClr val="c448de"/>
                </a:solidFill>
                <a:latin typeface="Arial"/>
                <a:ea typeface="Heiti SC Light"/>
              </a:rPr>
              <a:t>impedance</a:t>
            </a:r>
            <a:r>
              <a:rPr b="0" lang="en-US" sz="1400" spc="-1" strike="noStrike">
                <a:solidFill>
                  <a:srgbClr val="000000"/>
                </a:solidFill>
                <a:latin typeface="Arial"/>
                <a:ea typeface="Heiti SC Light"/>
              </a:rPr>
              <a:t> can be represented by a </a:t>
            </a:r>
            <a:r>
              <a:rPr b="1" lang="en-US" sz="1400" spc="-1" strike="noStrike">
                <a:solidFill>
                  <a:srgbClr val="000000"/>
                </a:solidFill>
                <a:latin typeface="Arial"/>
                <a:ea typeface="Heiti SC Light"/>
              </a:rPr>
              <a:t>mass-damper-spring</a:t>
            </a:r>
            <a:r>
              <a:rPr b="0" lang="en-US" sz="1400" spc="-1" strike="noStrike">
                <a:solidFill>
                  <a:srgbClr val="000000"/>
                </a:solidFill>
                <a:latin typeface="Arial"/>
                <a:ea typeface="Heiti SC Light"/>
              </a:rPr>
              <a:t> model.</a:t>
            </a:r>
            <a:endParaRPr b="0" lang="en-US" sz="1400" spc="-1" strike="noStrike">
              <a:solidFill>
                <a:srgbClr val="000000"/>
              </a:solidFill>
              <a:latin typeface="Arial"/>
            </a:endParaRPr>
          </a:p>
        </p:txBody>
      </p:sp>
      <p:graphicFrame>
        <p:nvGraphicFramePr>
          <p:cNvPr id="136" name=""/>
          <p:cNvGraphicFramePr/>
          <p:nvPr/>
        </p:nvGraphicFramePr>
        <p:xfrm>
          <a:off x="3049560" y="1106640"/>
          <a:ext cx="910800" cy="283680"/>
        </p:xfrm>
        <a:graphic>
          <a:graphicData uri="http://schemas.openxmlformats.org/presentationml/2006/ole">
            <p:oleObj progId="Equation.DSMT4" r:id="rId1" spid="">
              <p:embed/>
              <p:pic>
                <p:nvPicPr>
                  <p:cNvPr id="137" name="" descr=""/>
                  <p:cNvPicPr/>
                  <p:nvPr/>
                </p:nvPicPr>
                <p:blipFill>
                  <a:blip r:embed="rId2"/>
                  <a:stretch/>
                </p:blipFill>
                <p:spPr>
                  <a:xfrm>
                    <a:off x="3049560" y="1106640"/>
                    <a:ext cx="910800" cy="283680"/>
                  </a:xfrm>
                  <a:prstGeom prst="rect">
                    <a:avLst/>
                  </a:prstGeom>
                  <a:ln w="0">
                    <a:noFill/>
                  </a:ln>
                </p:spPr>
              </p:pic>
            </p:oleObj>
          </a:graphicData>
        </a:graphic>
      </p:graphicFrame>
      <p:graphicFrame>
        <p:nvGraphicFramePr>
          <p:cNvPr id="138" name=""/>
          <p:cNvGraphicFramePr/>
          <p:nvPr/>
        </p:nvGraphicFramePr>
        <p:xfrm>
          <a:off x="3059280" y="1843200"/>
          <a:ext cx="890280" cy="282240"/>
        </p:xfrm>
        <a:graphic>
          <a:graphicData uri="http://schemas.openxmlformats.org/presentationml/2006/ole">
            <p:oleObj progId="Equation.DSMT4" r:id="rId3" spid="">
              <p:embed/>
              <p:pic>
                <p:nvPicPr>
                  <p:cNvPr id="139" name="" descr=""/>
                  <p:cNvPicPr/>
                  <p:nvPr/>
                </p:nvPicPr>
                <p:blipFill>
                  <a:blip r:embed="rId4"/>
                  <a:stretch/>
                </p:blipFill>
                <p:spPr>
                  <a:xfrm>
                    <a:off x="3059280" y="1843200"/>
                    <a:ext cx="890280" cy="282240"/>
                  </a:xfrm>
                  <a:prstGeom prst="rect">
                    <a:avLst/>
                  </a:prstGeom>
                  <a:ln w="0">
                    <a:noFill/>
                  </a:ln>
                </p:spPr>
              </p:pic>
            </p:oleObj>
          </a:graphicData>
        </a:graphic>
      </p:graphicFrame>
      <p:graphicFrame>
        <p:nvGraphicFramePr>
          <p:cNvPr id="140" name=""/>
          <p:cNvGraphicFramePr/>
          <p:nvPr/>
        </p:nvGraphicFramePr>
        <p:xfrm>
          <a:off x="4741200" y="1801080"/>
          <a:ext cx="790560" cy="303840"/>
        </p:xfrm>
        <a:graphic>
          <a:graphicData uri="http://schemas.openxmlformats.org/presentationml/2006/ole">
            <p:oleObj progId="Equation.DSMT4" r:id="rId5" spid="">
              <p:embed/>
              <p:pic>
                <p:nvPicPr>
                  <p:cNvPr id="141" name="" descr=""/>
                  <p:cNvPicPr/>
                  <p:nvPr/>
                </p:nvPicPr>
                <p:blipFill>
                  <a:blip r:embed="rId6"/>
                  <a:stretch/>
                </p:blipFill>
                <p:spPr>
                  <a:xfrm>
                    <a:off x="4741200" y="1801080"/>
                    <a:ext cx="790560" cy="30384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MECHANICAL IMPEDANCE/ADMITTANCE: THE BASICS</a:t>
            </a:r>
            <a:endParaRPr b="0" lang="en-US" sz="2000" spc="-1" strike="noStrike">
              <a:solidFill>
                <a:srgbClr val="000000"/>
              </a:solidFill>
              <a:latin typeface="Arial"/>
            </a:endParaRPr>
          </a:p>
        </p:txBody>
      </p:sp>
      <p:sp>
        <p:nvSpPr>
          <p:cNvPr id="143" name="PlaceHolder 2"/>
          <p:cNvSpPr>
            <a:spLocks noGrp="1"/>
          </p:cNvSpPr>
          <p:nvPr>
            <p:ph/>
          </p:nvPr>
        </p:nvSpPr>
        <p:spPr>
          <a:xfrm>
            <a:off x="216000" y="698400"/>
            <a:ext cx="8653320" cy="38012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Impedance</a:t>
            </a:r>
            <a:r>
              <a:rPr b="0" lang="en-US" sz="1400" spc="-1" strike="noStrike">
                <a:solidFill>
                  <a:srgbClr val="000000"/>
                </a:solidFill>
                <a:latin typeface="Arial"/>
                <a:ea typeface="Heiti SC Light"/>
              </a:rPr>
              <a:t> provides a </a:t>
            </a:r>
            <a:r>
              <a:rPr b="1" lang="en-US" sz="1400" spc="-1" strike="noStrike">
                <a:solidFill>
                  <a:srgbClr val="000000"/>
                </a:solidFill>
                <a:latin typeface="Arial"/>
                <a:ea typeface="Heiti SC Light"/>
              </a:rPr>
              <a:t>relationship</a:t>
            </a:r>
            <a:r>
              <a:rPr b="0" lang="en-US" sz="1400" spc="-1" strike="noStrike">
                <a:solidFill>
                  <a:srgbClr val="000000"/>
                </a:solidFill>
                <a:latin typeface="Arial"/>
                <a:ea typeface="Heiti SC Light"/>
              </a:rPr>
              <a:t> between the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(effort) and the </a:t>
            </a:r>
            <a:r>
              <a:rPr b="0" lang="en-US" sz="1400" spc="-1" strike="noStrike">
                <a:solidFill>
                  <a:srgbClr val="0000ff"/>
                </a:solidFill>
                <a:latin typeface="Arial"/>
                <a:ea typeface="Heiti SC Light"/>
              </a:rPr>
              <a:t>motion</a:t>
            </a:r>
            <a:r>
              <a:rPr b="0" lang="en-US" sz="1400" spc="-1" strike="noStrike">
                <a:solidFill>
                  <a:srgbClr val="000000"/>
                </a:solidFill>
                <a:latin typeface="Arial"/>
                <a:ea typeface="Heiti SC Light"/>
              </a:rPr>
              <a:t> (flow):</a:t>
            </a:r>
            <a:endParaRPr b="0" lang="en-US" sz="1400" spc="-1" strike="noStrike">
              <a:solidFill>
                <a:srgbClr val="000000"/>
              </a:solidFill>
              <a:latin typeface="Arial"/>
            </a:endParaRPr>
          </a:p>
          <a:p>
            <a:pPr>
              <a:lnSpc>
                <a:spcPct val="130000"/>
              </a:lnSpc>
              <a:spcBef>
                <a:spcPts val="281"/>
              </a:spcBef>
              <a:spcAft>
                <a:spcPts val="425"/>
              </a:spcAft>
              <a:buNone/>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Admittance</a:t>
            </a:r>
            <a:r>
              <a:rPr b="0" lang="en-US" sz="1400" spc="-1" strike="noStrike">
                <a:solidFill>
                  <a:srgbClr val="000000"/>
                </a:solidFill>
                <a:latin typeface="Arial"/>
                <a:ea typeface="Heiti SC Light"/>
              </a:rPr>
              <a:t> is the </a:t>
            </a:r>
            <a:r>
              <a:rPr b="1" lang="en-US" sz="1400" spc="-1" strike="noStrike">
                <a:solidFill>
                  <a:srgbClr val="000000"/>
                </a:solidFill>
                <a:latin typeface="Arial"/>
                <a:ea typeface="Heiti SC Light"/>
              </a:rPr>
              <a:t>inverse</a:t>
            </a:r>
            <a:r>
              <a:rPr b="0" lang="en-US" sz="1400" spc="-1" strike="noStrike">
                <a:solidFill>
                  <a:srgbClr val="0000ff"/>
                </a:solidFill>
                <a:latin typeface="Arial"/>
                <a:ea typeface="Heiti SC Light"/>
              </a:rPr>
              <a:t> </a:t>
            </a:r>
            <a:r>
              <a:rPr b="0" lang="en-US" sz="1400" spc="-1" strike="noStrike">
                <a:solidFill>
                  <a:srgbClr val="000000"/>
                </a:solidFill>
                <a:latin typeface="Arial"/>
                <a:ea typeface="Heiti SC Light"/>
              </a:rPr>
              <a:t>of impedance:</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Impedance includes various parameters (</a:t>
            </a:r>
            <a:r>
              <a:rPr b="0" lang="en-US" sz="1400" spc="-1" strike="noStrike">
                <a:solidFill>
                  <a:srgbClr val="c448de"/>
                </a:solidFill>
                <a:latin typeface="Arial"/>
                <a:ea typeface="Heiti SC Light"/>
              </a:rPr>
              <a:t>stiffness, damping, inertia</a:t>
            </a:r>
            <a:r>
              <a:rPr b="0" lang="en-US" sz="1400" spc="-1" strike="noStrike">
                <a:solidFill>
                  <a:srgbClr val="000000"/>
                </a:solidFill>
                <a:latin typeface="Arial"/>
                <a:ea typeface="Heiti SC Light"/>
              </a:rPr>
              <a:t>, etc.), each corresponding to either </a:t>
            </a:r>
            <a:r>
              <a:rPr b="0" lang="en-US" sz="1400" spc="-1" strike="noStrike">
                <a:solidFill>
                  <a:srgbClr val="0000ff"/>
                </a:solidFill>
                <a:latin typeface="Arial"/>
                <a:ea typeface="Heiti SC Light"/>
              </a:rPr>
              <a:t>position</a:t>
            </a:r>
            <a:r>
              <a:rPr b="0" lang="en-US" sz="1400" spc="-1" strike="noStrike">
                <a:solidFill>
                  <a:srgbClr val="000000"/>
                </a:solidFill>
                <a:latin typeface="Arial"/>
                <a:ea typeface="Heiti SC Light"/>
              </a:rPr>
              <a:t> or one of its time derivatives (</a:t>
            </a:r>
            <a:r>
              <a:rPr b="0" lang="en-US" sz="1400" spc="-1" strike="noStrike">
                <a:solidFill>
                  <a:srgbClr val="0000ff"/>
                </a:solidFill>
                <a:latin typeface="Arial"/>
                <a:ea typeface="Heiti SC Light"/>
              </a:rPr>
              <a:t>velocity</a:t>
            </a:r>
            <a:r>
              <a:rPr b="0" lang="en-US" sz="1400" spc="-1" strike="noStrike">
                <a:solidFill>
                  <a:srgbClr val="000000"/>
                </a:solidFill>
                <a:latin typeface="Arial"/>
                <a:ea typeface="Heiti SC Light"/>
              </a:rPr>
              <a:t>, </a:t>
            </a:r>
            <a:r>
              <a:rPr b="0" lang="en-US" sz="1400" spc="-1" strike="noStrike">
                <a:solidFill>
                  <a:srgbClr val="0000ff"/>
                </a:solidFill>
                <a:latin typeface="Arial"/>
                <a:ea typeface="Heiti SC Light"/>
              </a:rPr>
              <a:t>acceleration</a:t>
            </a:r>
            <a:r>
              <a:rPr b="0" lang="en-US" sz="1400" spc="-1" strike="noStrike">
                <a:solidFill>
                  <a:srgbClr val="000000"/>
                </a:solidFill>
                <a:latin typeface="Arial"/>
                <a:ea typeface="Heiti SC Light"/>
              </a:rPr>
              <a:t>, etc.).</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In theory, there may be an infinite number of them, if we keep increasing the order of derivatives. However, </a:t>
            </a:r>
            <a:r>
              <a:rPr b="1" lang="en-US" sz="1400" spc="-1" strike="noStrike">
                <a:solidFill>
                  <a:srgbClr val="000000"/>
                </a:solidFill>
                <a:latin typeface="Arial"/>
                <a:ea typeface="Heiti SC Light"/>
              </a:rPr>
              <a:t>in practice</a:t>
            </a:r>
            <a:r>
              <a:rPr b="0" lang="en-US" sz="1400" spc="-1" strike="noStrike">
                <a:solidFill>
                  <a:srgbClr val="000000"/>
                </a:solidFill>
                <a:latin typeface="Arial"/>
                <a:ea typeface="Heiti SC Light"/>
              </a:rPr>
              <a:t> we usually do </a:t>
            </a:r>
            <a:r>
              <a:rPr b="0" lang="en-US" sz="1400" spc="-1" strike="noStrike">
                <a:solidFill>
                  <a:srgbClr val="008000"/>
                </a:solidFill>
                <a:latin typeface="Arial"/>
                <a:ea typeface="Heiti SC Light"/>
              </a:rPr>
              <a:t>not go beyond acceleration</a:t>
            </a:r>
            <a:r>
              <a:rPr b="0" lang="en-US" sz="1400" spc="-1" strike="noStrike">
                <a:solidFill>
                  <a:srgbClr val="000000"/>
                </a:solidFill>
                <a:latin typeface="Arial"/>
                <a:ea typeface="Heiti SC Light"/>
              </a:rPr>
              <a:t> since the </a:t>
            </a:r>
            <a:r>
              <a:rPr b="0" lang="en-US" sz="1400" spc="-1" strike="noStrike">
                <a:solidFill>
                  <a:srgbClr val="0000ff"/>
                </a:solidFill>
                <a:latin typeface="Arial"/>
                <a:ea typeface="Heiti SC Light"/>
              </a:rPr>
              <a:t>measurement of variables becomes impractical</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tabLst>
                <a:tab algn="l" pos="0"/>
              </a:tabLst>
            </a:pPr>
            <a:r>
              <a:rPr b="0" lang="en-US" sz="1400" spc="-1" strike="noStrike">
                <a:solidFill>
                  <a:srgbClr val="000000"/>
                </a:solidFill>
                <a:latin typeface="Arial"/>
                <a:ea typeface="Heiti SC Light"/>
              </a:rPr>
              <a:t>Therefore, </a:t>
            </a:r>
            <a:r>
              <a:rPr b="0" lang="en-US" sz="1400" spc="-1" strike="noStrike">
                <a:solidFill>
                  <a:srgbClr val="c448de"/>
                </a:solidFill>
                <a:latin typeface="Arial"/>
                <a:ea typeface="Heiti SC Light"/>
              </a:rPr>
              <a:t>impedance</a:t>
            </a:r>
            <a:r>
              <a:rPr b="0" lang="en-US" sz="1400" spc="-1" strike="noStrike">
                <a:solidFill>
                  <a:srgbClr val="000000"/>
                </a:solidFill>
                <a:latin typeface="Arial"/>
                <a:ea typeface="Heiti SC Light"/>
              </a:rPr>
              <a:t> can be represented by a </a:t>
            </a:r>
            <a:r>
              <a:rPr b="1" lang="en-US" sz="1400" spc="-1" strike="noStrike">
                <a:solidFill>
                  <a:srgbClr val="000000"/>
                </a:solidFill>
                <a:latin typeface="Arial"/>
                <a:ea typeface="Heiti SC Light"/>
              </a:rPr>
              <a:t>mass-damper-spring</a:t>
            </a:r>
            <a:r>
              <a:rPr b="0" lang="en-US" sz="1400" spc="-1" strike="noStrike">
                <a:solidFill>
                  <a:srgbClr val="000000"/>
                </a:solidFill>
                <a:latin typeface="Arial"/>
                <a:ea typeface="Heiti SC Light"/>
              </a:rPr>
              <a:t> model.</a:t>
            </a:r>
            <a:endParaRPr b="0" lang="en-US" sz="1400" spc="-1" strike="noStrike">
              <a:solidFill>
                <a:srgbClr val="000000"/>
              </a:solidFill>
              <a:latin typeface="Arial"/>
            </a:endParaRPr>
          </a:p>
        </p:txBody>
      </p:sp>
      <p:graphicFrame>
        <p:nvGraphicFramePr>
          <p:cNvPr id="144" name="Object 2"/>
          <p:cNvGraphicFramePr/>
          <p:nvPr/>
        </p:nvGraphicFramePr>
        <p:xfrm>
          <a:off x="3049560" y="1106640"/>
          <a:ext cx="910800" cy="283680"/>
        </p:xfrm>
        <a:graphic>
          <a:graphicData uri="http://schemas.openxmlformats.org/presentationml/2006/ole">
            <p:oleObj progId="Equation.DSMT4" r:id="rId1" spid="">
              <p:embed/>
              <p:pic>
                <p:nvPicPr>
                  <p:cNvPr id="145" name="Object 2" descr=""/>
                  <p:cNvPicPr/>
                  <p:nvPr/>
                </p:nvPicPr>
                <p:blipFill>
                  <a:blip r:embed="rId2"/>
                  <a:stretch/>
                </p:blipFill>
                <p:spPr>
                  <a:xfrm>
                    <a:off x="3049560" y="1106640"/>
                    <a:ext cx="910800" cy="283680"/>
                  </a:xfrm>
                  <a:prstGeom prst="rect">
                    <a:avLst/>
                  </a:prstGeom>
                  <a:ln w="0">
                    <a:noFill/>
                  </a:ln>
                </p:spPr>
              </p:pic>
            </p:oleObj>
          </a:graphicData>
        </a:graphic>
      </p:graphicFrame>
      <p:graphicFrame>
        <p:nvGraphicFramePr>
          <p:cNvPr id="146" name="Object 3"/>
          <p:cNvGraphicFramePr/>
          <p:nvPr/>
        </p:nvGraphicFramePr>
        <p:xfrm>
          <a:off x="3059280" y="1843200"/>
          <a:ext cx="890280" cy="282240"/>
        </p:xfrm>
        <a:graphic>
          <a:graphicData uri="http://schemas.openxmlformats.org/presentationml/2006/ole">
            <p:oleObj progId="Equation.DSMT4" r:id="rId3" spid="">
              <p:embed/>
              <p:pic>
                <p:nvPicPr>
                  <p:cNvPr id="147" name="Object 3" descr=""/>
                  <p:cNvPicPr/>
                  <p:nvPr/>
                </p:nvPicPr>
                <p:blipFill>
                  <a:blip r:embed="rId4"/>
                  <a:stretch/>
                </p:blipFill>
                <p:spPr>
                  <a:xfrm>
                    <a:off x="3059280" y="1843200"/>
                    <a:ext cx="890280" cy="282240"/>
                  </a:xfrm>
                  <a:prstGeom prst="rect">
                    <a:avLst/>
                  </a:prstGeom>
                  <a:ln w="0">
                    <a:noFill/>
                  </a:ln>
                </p:spPr>
              </p:pic>
            </p:oleObj>
          </a:graphicData>
        </a:graphic>
      </p:graphicFrame>
      <p:graphicFrame>
        <p:nvGraphicFramePr>
          <p:cNvPr id="148" name="Object 4"/>
          <p:cNvGraphicFramePr/>
          <p:nvPr/>
        </p:nvGraphicFramePr>
        <p:xfrm>
          <a:off x="4741200" y="1801080"/>
          <a:ext cx="790560" cy="303840"/>
        </p:xfrm>
        <a:graphic>
          <a:graphicData uri="http://schemas.openxmlformats.org/presentationml/2006/ole">
            <p:oleObj progId="Equation.DSMT4" r:id="rId5" spid="">
              <p:embed/>
              <p:pic>
                <p:nvPicPr>
                  <p:cNvPr id="149" name="Object 4" descr=""/>
                  <p:cNvPicPr/>
                  <p:nvPr/>
                </p:nvPicPr>
                <p:blipFill>
                  <a:blip r:embed="rId6"/>
                  <a:stretch/>
                </p:blipFill>
                <p:spPr>
                  <a:xfrm>
                    <a:off x="4741200" y="1801080"/>
                    <a:ext cx="790560" cy="303840"/>
                  </a:xfrm>
                  <a:prstGeom prst="rect">
                    <a:avLst/>
                  </a:prstGeom>
                  <a:ln w="0">
                    <a:noFill/>
                  </a:ln>
                </p:spPr>
              </p:pic>
            </p:oleObj>
          </a:graphicData>
        </a:graphic>
      </p:graphicFrame>
      <p:sp>
        <p:nvSpPr>
          <p:cNvPr id="150" name="TextBox 7"/>
          <p:cNvSpPr/>
          <p:nvPr/>
        </p:nvSpPr>
        <p:spPr>
          <a:xfrm>
            <a:off x="1951200" y="1798560"/>
            <a:ext cx="5182920" cy="158148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Note: the concept of </a:t>
            </a:r>
            <a:r>
              <a:rPr b="1" lang="en-US" sz="1400" spc="-1" strike="noStrike">
                <a:solidFill>
                  <a:srgbClr val="0000ff"/>
                </a:solidFill>
                <a:latin typeface="Arial"/>
              </a:rPr>
              <a:t>mechanical impedance</a:t>
            </a:r>
            <a:r>
              <a:rPr b="0" lang="en-US" sz="1400" spc="-1" strike="noStrike">
                <a:solidFill>
                  <a:srgbClr val="0000ff"/>
                </a:solidFill>
                <a:latin typeface="Arial"/>
              </a:rPr>
              <a:t> is one of the most fundamental and essential ways of understanding classical mechanics.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It unifies some of the physics' fundamental laws and concepts, such as Newton’s second law of motion, Hooke’s law, damping, etc.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Picture 16" descr="msd.eps"/>
          <p:cNvPicPr/>
          <p:nvPr/>
        </p:nvPicPr>
        <p:blipFill>
          <a:blip r:embed="rId1"/>
          <a:stretch/>
        </p:blipFill>
        <p:spPr>
          <a:xfrm>
            <a:off x="625320" y="858600"/>
            <a:ext cx="5347800" cy="3486600"/>
          </a:xfrm>
          <a:prstGeom prst="rect">
            <a:avLst/>
          </a:prstGeom>
          <a:ln w="0">
            <a:noFill/>
          </a:ln>
        </p:spPr>
      </p:pic>
      <p:sp>
        <p:nvSpPr>
          <p:cNvPr id="152" name="TextBox 23"/>
          <p:cNvSpPr/>
          <p:nvPr/>
        </p:nvSpPr>
        <p:spPr>
          <a:xfrm>
            <a:off x="3417120" y="2790000"/>
            <a:ext cx="8640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400" spc="-1" strike="noStrike">
                <a:solidFill>
                  <a:srgbClr val="ff0000"/>
                </a:solidFill>
                <a:latin typeface="Arial"/>
              </a:rPr>
              <a:t>damping</a:t>
            </a:r>
            <a:endParaRPr b="0" lang="en-US" sz="1400" spc="-1" strike="noStrike">
              <a:latin typeface="Arial"/>
            </a:endParaRPr>
          </a:p>
        </p:txBody>
      </p:sp>
      <p:sp>
        <p:nvSpPr>
          <p:cNvPr id="153" name="Rectangle 24"/>
          <p:cNvSpPr/>
          <p:nvPr/>
        </p:nvSpPr>
        <p:spPr>
          <a:xfrm>
            <a:off x="3727440" y="2385000"/>
            <a:ext cx="18072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4" name="TextBox 25"/>
          <p:cNvSpPr/>
          <p:nvPr/>
        </p:nvSpPr>
        <p:spPr>
          <a:xfrm>
            <a:off x="3956400" y="4097520"/>
            <a:ext cx="83484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400" spc="-1" strike="noStrike">
                <a:solidFill>
                  <a:srgbClr val="ff0000"/>
                </a:solidFill>
                <a:latin typeface="Arial"/>
              </a:rPr>
              <a:t>stiffness</a:t>
            </a:r>
            <a:endParaRPr b="0" lang="en-US" sz="1400" spc="-1" strike="noStrike">
              <a:latin typeface="Arial"/>
            </a:endParaRPr>
          </a:p>
        </p:txBody>
      </p:sp>
      <p:sp>
        <p:nvSpPr>
          <p:cNvPr id="155" name="Rectangle 26"/>
          <p:cNvSpPr/>
          <p:nvPr/>
        </p:nvSpPr>
        <p:spPr>
          <a:xfrm>
            <a:off x="4252320" y="3692880"/>
            <a:ext cx="18072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6"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157" name=""/>
          <p:cNvGraphicFramePr/>
          <p:nvPr/>
        </p:nvGraphicFramePr>
        <p:xfrm>
          <a:off x="2611080" y="2403000"/>
          <a:ext cx="1449000" cy="290160"/>
        </p:xfrm>
        <a:graphic>
          <a:graphicData uri="http://schemas.openxmlformats.org/presentationml/2006/ole">
            <p:oleObj progId="Equation.DSMT4" r:id="rId2" spid="">
              <p:embed/>
              <p:pic>
                <p:nvPicPr>
                  <p:cNvPr id="158" name="" descr=""/>
                  <p:cNvPicPr/>
                  <p:nvPr/>
                </p:nvPicPr>
                <p:blipFill>
                  <a:blip r:embed="rId3"/>
                  <a:stretch/>
                </p:blipFill>
                <p:spPr>
                  <a:xfrm>
                    <a:off x="2611080" y="2403000"/>
                    <a:ext cx="1449000" cy="290160"/>
                  </a:xfrm>
                  <a:prstGeom prst="rect">
                    <a:avLst/>
                  </a:prstGeom>
                  <a:ln w="0">
                    <a:noFill/>
                  </a:ln>
                </p:spPr>
              </p:pic>
            </p:oleObj>
          </a:graphicData>
        </a:graphic>
      </p:graphicFrame>
      <p:graphicFrame>
        <p:nvGraphicFramePr>
          <p:cNvPr id="159" name=""/>
          <p:cNvGraphicFramePr/>
          <p:nvPr/>
        </p:nvGraphicFramePr>
        <p:xfrm>
          <a:off x="2611080" y="3710880"/>
          <a:ext cx="1980360" cy="313560"/>
        </p:xfrm>
        <a:graphic>
          <a:graphicData uri="http://schemas.openxmlformats.org/presentationml/2006/ole">
            <p:oleObj progId="Equation.DSMT4" r:id="rId4" spid="">
              <p:embed/>
              <p:pic>
                <p:nvPicPr>
                  <p:cNvPr id="160" name="" descr=""/>
                  <p:cNvPicPr/>
                  <p:nvPr/>
                </p:nvPicPr>
                <p:blipFill>
                  <a:blip r:embed="rId5"/>
                  <a:stretch/>
                </p:blipFill>
                <p:spPr>
                  <a:xfrm>
                    <a:off x="2611080" y="3710880"/>
                    <a:ext cx="1980360" cy="313560"/>
                  </a:xfrm>
                  <a:prstGeom prst="rect">
                    <a:avLst/>
                  </a:prstGeom>
                  <a:ln w="0">
                    <a:noFill/>
                  </a:ln>
                </p:spPr>
              </p:pic>
            </p:oleObj>
          </a:graphicData>
        </a:graphic>
      </p:graphicFrame>
      <p:graphicFrame>
        <p:nvGraphicFramePr>
          <p:cNvPr id="161" name=""/>
          <p:cNvGraphicFramePr/>
          <p:nvPr/>
        </p:nvGraphicFramePr>
        <p:xfrm>
          <a:off x="2598840" y="1014480"/>
          <a:ext cx="942480" cy="336240"/>
        </p:xfrm>
        <a:graphic>
          <a:graphicData uri="http://schemas.openxmlformats.org/presentationml/2006/ole">
            <p:oleObj progId="Equation.DSMT4" r:id="rId6" spid="">
              <p:embed/>
              <p:pic>
                <p:nvPicPr>
                  <p:cNvPr id="162" name="" descr=""/>
                  <p:cNvPicPr/>
                  <p:nvPr/>
                </p:nvPicPr>
                <p:blipFill>
                  <a:blip r:embed="rId7"/>
                  <a:stretch/>
                </p:blipFill>
                <p:spPr>
                  <a:xfrm>
                    <a:off x="2598840" y="1014480"/>
                    <a:ext cx="942480" cy="336240"/>
                  </a:xfrm>
                  <a:prstGeom prst="rect">
                    <a:avLst/>
                  </a:prstGeom>
                  <a:ln w="0">
                    <a:noFill/>
                  </a:ln>
                </p:spPr>
              </p:pic>
            </p:oleObj>
          </a:graphicData>
        </a:graphic>
      </p:graphicFrame>
      <p:graphicFrame>
        <p:nvGraphicFramePr>
          <p:cNvPr id="163" name=""/>
          <p:cNvGraphicFramePr/>
          <p:nvPr/>
        </p:nvGraphicFramePr>
        <p:xfrm>
          <a:off x="6368760" y="1037520"/>
          <a:ext cx="772560" cy="361800"/>
        </p:xfrm>
        <a:graphic>
          <a:graphicData uri="http://schemas.openxmlformats.org/presentationml/2006/ole">
            <p:oleObj progId="Equation.DSMT4" r:id="rId8" spid="">
              <p:embed/>
              <p:pic>
                <p:nvPicPr>
                  <p:cNvPr id="164"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165" name=""/>
          <p:cNvGraphicFramePr/>
          <p:nvPr/>
        </p:nvGraphicFramePr>
        <p:xfrm>
          <a:off x="6368760" y="2331360"/>
          <a:ext cx="1327680" cy="361800"/>
        </p:xfrm>
        <a:graphic>
          <a:graphicData uri="http://schemas.openxmlformats.org/presentationml/2006/ole">
            <p:oleObj progId="Equation.DSMT4" r:id="rId10" spid="">
              <p:embed/>
              <p:pic>
                <p:nvPicPr>
                  <p:cNvPr id="166"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167" name=""/>
          <p:cNvGraphicFramePr/>
          <p:nvPr/>
        </p:nvGraphicFramePr>
        <p:xfrm>
          <a:off x="6368760" y="3710880"/>
          <a:ext cx="1859400" cy="386640"/>
        </p:xfrm>
        <a:graphic>
          <a:graphicData uri="http://schemas.openxmlformats.org/presentationml/2006/ole">
            <p:oleObj progId="Equation.DSMT4" r:id="rId12" spid="">
              <p:embed/>
              <p:pic>
                <p:nvPicPr>
                  <p:cNvPr id="168"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169" name="Rectangle 11"/>
          <p:cNvSpPr/>
          <p:nvPr/>
        </p:nvSpPr>
        <p:spPr>
          <a:xfrm>
            <a:off x="4847040" y="771480"/>
            <a:ext cx="357228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170" name="Rectangle 12"/>
          <p:cNvSpPr/>
          <p:nvPr/>
        </p:nvSpPr>
        <p:spPr>
          <a:xfrm>
            <a:off x="537840" y="1688040"/>
            <a:ext cx="7758360" cy="281700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Picture 13" descr="msd.eps"/>
          <p:cNvPicPr/>
          <p:nvPr/>
        </p:nvPicPr>
        <p:blipFill>
          <a:blip r:embed="rId1"/>
          <a:stretch/>
        </p:blipFill>
        <p:spPr>
          <a:xfrm>
            <a:off x="625320" y="858600"/>
            <a:ext cx="5347800" cy="3486600"/>
          </a:xfrm>
          <a:prstGeom prst="rect">
            <a:avLst/>
          </a:prstGeom>
          <a:ln w="0">
            <a:noFill/>
          </a:ln>
        </p:spPr>
      </p:pic>
      <p:sp>
        <p:nvSpPr>
          <p:cNvPr id="172"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173" name=""/>
          <p:cNvGraphicFramePr/>
          <p:nvPr/>
        </p:nvGraphicFramePr>
        <p:xfrm>
          <a:off x="2611080" y="2403000"/>
          <a:ext cx="1449000" cy="290160"/>
        </p:xfrm>
        <a:graphic>
          <a:graphicData uri="http://schemas.openxmlformats.org/presentationml/2006/ole">
            <p:oleObj progId="Equation.DSMT4" r:id="rId2" spid="">
              <p:embed/>
              <p:pic>
                <p:nvPicPr>
                  <p:cNvPr id="174" name="" descr=""/>
                  <p:cNvPicPr/>
                  <p:nvPr/>
                </p:nvPicPr>
                <p:blipFill>
                  <a:blip r:embed="rId3"/>
                  <a:stretch/>
                </p:blipFill>
                <p:spPr>
                  <a:xfrm>
                    <a:off x="2611080" y="2403000"/>
                    <a:ext cx="1449000" cy="290160"/>
                  </a:xfrm>
                  <a:prstGeom prst="rect">
                    <a:avLst/>
                  </a:prstGeom>
                  <a:ln w="0">
                    <a:noFill/>
                  </a:ln>
                </p:spPr>
              </p:pic>
            </p:oleObj>
          </a:graphicData>
        </a:graphic>
      </p:graphicFrame>
      <p:graphicFrame>
        <p:nvGraphicFramePr>
          <p:cNvPr id="175" name=""/>
          <p:cNvGraphicFramePr/>
          <p:nvPr/>
        </p:nvGraphicFramePr>
        <p:xfrm>
          <a:off x="2611080" y="3710880"/>
          <a:ext cx="1980360" cy="313560"/>
        </p:xfrm>
        <a:graphic>
          <a:graphicData uri="http://schemas.openxmlformats.org/presentationml/2006/ole">
            <p:oleObj progId="Equation.DSMT4" r:id="rId4" spid="">
              <p:embed/>
              <p:pic>
                <p:nvPicPr>
                  <p:cNvPr id="176" name="" descr=""/>
                  <p:cNvPicPr/>
                  <p:nvPr/>
                </p:nvPicPr>
                <p:blipFill>
                  <a:blip r:embed="rId5"/>
                  <a:stretch/>
                </p:blipFill>
                <p:spPr>
                  <a:xfrm>
                    <a:off x="2611080" y="3710880"/>
                    <a:ext cx="1980360" cy="313560"/>
                  </a:xfrm>
                  <a:prstGeom prst="rect">
                    <a:avLst/>
                  </a:prstGeom>
                  <a:ln w="0">
                    <a:noFill/>
                  </a:ln>
                </p:spPr>
              </p:pic>
            </p:oleObj>
          </a:graphicData>
        </a:graphic>
      </p:graphicFrame>
      <p:graphicFrame>
        <p:nvGraphicFramePr>
          <p:cNvPr id="177" name=""/>
          <p:cNvGraphicFramePr/>
          <p:nvPr/>
        </p:nvGraphicFramePr>
        <p:xfrm>
          <a:off x="2598840" y="1014480"/>
          <a:ext cx="942480" cy="336240"/>
        </p:xfrm>
        <a:graphic>
          <a:graphicData uri="http://schemas.openxmlformats.org/presentationml/2006/ole">
            <p:oleObj progId="Equation.DSMT4" r:id="rId6" spid="">
              <p:embed/>
              <p:pic>
                <p:nvPicPr>
                  <p:cNvPr id="178" name="" descr=""/>
                  <p:cNvPicPr/>
                  <p:nvPr/>
                </p:nvPicPr>
                <p:blipFill>
                  <a:blip r:embed="rId7"/>
                  <a:stretch/>
                </p:blipFill>
                <p:spPr>
                  <a:xfrm>
                    <a:off x="2598840" y="1014480"/>
                    <a:ext cx="942480" cy="336240"/>
                  </a:xfrm>
                  <a:prstGeom prst="rect">
                    <a:avLst/>
                  </a:prstGeom>
                  <a:ln w="0">
                    <a:noFill/>
                  </a:ln>
                </p:spPr>
              </p:pic>
            </p:oleObj>
          </a:graphicData>
        </a:graphic>
      </p:graphicFrame>
      <p:graphicFrame>
        <p:nvGraphicFramePr>
          <p:cNvPr id="179" name=""/>
          <p:cNvGraphicFramePr/>
          <p:nvPr/>
        </p:nvGraphicFramePr>
        <p:xfrm>
          <a:off x="6368760" y="1037520"/>
          <a:ext cx="772560" cy="361800"/>
        </p:xfrm>
        <a:graphic>
          <a:graphicData uri="http://schemas.openxmlformats.org/presentationml/2006/ole">
            <p:oleObj progId="Equation.DSMT4" r:id="rId8" spid="">
              <p:embed/>
              <p:pic>
                <p:nvPicPr>
                  <p:cNvPr id="180"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181" name=""/>
          <p:cNvGraphicFramePr/>
          <p:nvPr/>
        </p:nvGraphicFramePr>
        <p:xfrm>
          <a:off x="6368760" y="2331360"/>
          <a:ext cx="1327680" cy="361800"/>
        </p:xfrm>
        <a:graphic>
          <a:graphicData uri="http://schemas.openxmlformats.org/presentationml/2006/ole">
            <p:oleObj progId="Equation.DSMT4" r:id="rId10" spid="">
              <p:embed/>
              <p:pic>
                <p:nvPicPr>
                  <p:cNvPr id="182"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183" name=""/>
          <p:cNvGraphicFramePr/>
          <p:nvPr/>
        </p:nvGraphicFramePr>
        <p:xfrm>
          <a:off x="6368760" y="3710880"/>
          <a:ext cx="1859400" cy="386640"/>
        </p:xfrm>
        <a:graphic>
          <a:graphicData uri="http://schemas.openxmlformats.org/presentationml/2006/ole">
            <p:oleObj progId="Equation.DSMT4" r:id="rId12" spid="">
              <p:embed/>
              <p:pic>
                <p:nvPicPr>
                  <p:cNvPr id="184"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185" name="Rectangle 11"/>
          <p:cNvSpPr/>
          <p:nvPr/>
        </p:nvSpPr>
        <p:spPr>
          <a:xfrm>
            <a:off x="4847040" y="771480"/>
            <a:ext cx="357228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186" name="Rectangle 12"/>
          <p:cNvSpPr/>
          <p:nvPr/>
        </p:nvSpPr>
        <p:spPr>
          <a:xfrm>
            <a:off x="537840" y="1688040"/>
            <a:ext cx="7758360" cy="281700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187" name="Rectangle 17"/>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8" name="TextBox 28"/>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Picture 13" descr="msd.eps"/>
          <p:cNvPicPr/>
          <p:nvPr/>
        </p:nvPicPr>
        <p:blipFill>
          <a:blip r:embed="rId1"/>
          <a:stretch/>
        </p:blipFill>
        <p:spPr>
          <a:xfrm>
            <a:off x="625320" y="858600"/>
            <a:ext cx="5347800" cy="3486600"/>
          </a:xfrm>
          <a:prstGeom prst="rect">
            <a:avLst/>
          </a:prstGeom>
          <a:ln w="0">
            <a:noFill/>
          </a:ln>
        </p:spPr>
      </p:pic>
      <p:sp>
        <p:nvSpPr>
          <p:cNvPr id="190"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191" name=""/>
          <p:cNvGraphicFramePr/>
          <p:nvPr/>
        </p:nvGraphicFramePr>
        <p:xfrm>
          <a:off x="2598840" y="1014480"/>
          <a:ext cx="942480" cy="336240"/>
        </p:xfrm>
        <a:graphic>
          <a:graphicData uri="http://schemas.openxmlformats.org/presentationml/2006/ole">
            <p:oleObj progId="Equation.DSMT4" r:id="rId2" spid="">
              <p:embed/>
              <p:pic>
                <p:nvPicPr>
                  <p:cNvPr id="192" name=""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193" name=""/>
          <p:cNvGraphicFramePr/>
          <p:nvPr/>
        </p:nvGraphicFramePr>
        <p:xfrm>
          <a:off x="2611440" y="2379600"/>
          <a:ext cx="1449000" cy="339480"/>
        </p:xfrm>
        <a:graphic>
          <a:graphicData uri="http://schemas.openxmlformats.org/presentationml/2006/ole">
            <p:oleObj progId="Equation.DSMT4" r:id="rId4" spid="">
              <p:embed/>
              <p:pic>
                <p:nvPicPr>
                  <p:cNvPr id="194" name=""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195" name=""/>
          <p:cNvGraphicFramePr/>
          <p:nvPr/>
        </p:nvGraphicFramePr>
        <p:xfrm>
          <a:off x="2611080" y="3710880"/>
          <a:ext cx="1980360" cy="313560"/>
        </p:xfrm>
        <a:graphic>
          <a:graphicData uri="http://schemas.openxmlformats.org/presentationml/2006/ole">
            <p:oleObj progId="Equation.DSMT4" r:id="rId6" spid="">
              <p:embed/>
              <p:pic>
                <p:nvPicPr>
                  <p:cNvPr id="196" name="" descr=""/>
                  <p:cNvPicPr/>
                  <p:nvPr/>
                </p:nvPicPr>
                <p:blipFill>
                  <a:blip r:embed="rId7"/>
                  <a:stretch/>
                </p:blipFill>
                <p:spPr>
                  <a:xfrm>
                    <a:off x="2611080" y="3710880"/>
                    <a:ext cx="1980360" cy="313560"/>
                  </a:xfrm>
                  <a:prstGeom prst="rect">
                    <a:avLst/>
                  </a:prstGeom>
                  <a:ln w="0">
                    <a:noFill/>
                  </a:ln>
                </p:spPr>
              </p:pic>
            </p:oleObj>
          </a:graphicData>
        </a:graphic>
      </p:graphicFrame>
      <p:graphicFrame>
        <p:nvGraphicFramePr>
          <p:cNvPr id="197" name=""/>
          <p:cNvGraphicFramePr/>
          <p:nvPr/>
        </p:nvGraphicFramePr>
        <p:xfrm>
          <a:off x="6368760" y="1037520"/>
          <a:ext cx="772560" cy="361800"/>
        </p:xfrm>
        <a:graphic>
          <a:graphicData uri="http://schemas.openxmlformats.org/presentationml/2006/ole">
            <p:oleObj progId="Equation.DSMT4" r:id="rId8" spid="">
              <p:embed/>
              <p:pic>
                <p:nvPicPr>
                  <p:cNvPr id="198"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199" name=""/>
          <p:cNvGraphicFramePr/>
          <p:nvPr/>
        </p:nvGraphicFramePr>
        <p:xfrm>
          <a:off x="6368760" y="2331360"/>
          <a:ext cx="1327680" cy="361800"/>
        </p:xfrm>
        <a:graphic>
          <a:graphicData uri="http://schemas.openxmlformats.org/presentationml/2006/ole">
            <p:oleObj progId="Equation.DSMT4" r:id="rId10" spid="">
              <p:embed/>
              <p:pic>
                <p:nvPicPr>
                  <p:cNvPr id="200"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201" name=""/>
          <p:cNvGraphicFramePr/>
          <p:nvPr/>
        </p:nvGraphicFramePr>
        <p:xfrm>
          <a:off x="6368760" y="3710880"/>
          <a:ext cx="1859400" cy="386640"/>
        </p:xfrm>
        <a:graphic>
          <a:graphicData uri="http://schemas.openxmlformats.org/presentationml/2006/ole">
            <p:oleObj progId="Equation.DSMT4" r:id="rId12" spid="">
              <p:embed/>
              <p:pic>
                <p:nvPicPr>
                  <p:cNvPr id="202"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203" name="Rectangle 11"/>
          <p:cNvSpPr/>
          <p:nvPr/>
        </p:nvSpPr>
        <p:spPr>
          <a:xfrm>
            <a:off x="4591800" y="771480"/>
            <a:ext cx="382752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04" name="Rectangle 12"/>
          <p:cNvSpPr/>
          <p:nvPr/>
        </p:nvSpPr>
        <p:spPr>
          <a:xfrm>
            <a:off x="537840" y="3153240"/>
            <a:ext cx="7758360" cy="135180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05" name="Rectangle 23"/>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6" name="TextBox 28"/>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15" descr="msd.eps"/>
          <p:cNvPicPr/>
          <p:nvPr/>
        </p:nvPicPr>
        <p:blipFill>
          <a:blip r:embed="rId1"/>
          <a:stretch/>
        </p:blipFill>
        <p:spPr>
          <a:xfrm>
            <a:off x="625320" y="858600"/>
            <a:ext cx="5347800" cy="3486600"/>
          </a:xfrm>
          <a:prstGeom prst="rect">
            <a:avLst/>
          </a:prstGeom>
          <a:ln w="0">
            <a:noFill/>
          </a:ln>
        </p:spPr>
      </p:pic>
      <p:sp>
        <p:nvSpPr>
          <p:cNvPr id="20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209" name=""/>
          <p:cNvGraphicFramePr/>
          <p:nvPr/>
        </p:nvGraphicFramePr>
        <p:xfrm>
          <a:off x="2598840" y="1014480"/>
          <a:ext cx="942480" cy="336240"/>
        </p:xfrm>
        <a:graphic>
          <a:graphicData uri="http://schemas.openxmlformats.org/presentationml/2006/ole">
            <p:oleObj progId="Equation.DSMT4" r:id="rId2" spid="">
              <p:embed/>
              <p:pic>
                <p:nvPicPr>
                  <p:cNvPr id="210" name=""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211" name=""/>
          <p:cNvGraphicFramePr/>
          <p:nvPr/>
        </p:nvGraphicFramePr>
        <p:xfrm>
          <a:off x="2611440" y="2379600"/>
          <a:ext cx="1449000" cy="339480"/>
        </p:xfrm>
        <a:graphic>
          <a:graphicData uri="http://schemas.openxmlformats.org/presentationml/2006/ole">
            <p:oleObj progId="Equation.DSMT4" r:id="rId4" spid="">
              <p:embed/>
              <p:pic>
                <p:nvPicPr>
                  <p:cNvPr id="212" name=""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213" name=""/>
          <p:cNvGraphicFramePr/>
          <p:nvPr/>
        </p:nvGraphicFramePr>
        <p:xfrm>
          <a:off x="2611080" y="3710880"/>
          <a:ext cx="1980360" cy="313560"/>
        </p:xfrm>
        <a:graphic>
          <a:graphicData uri="http://schemas.openxmlformats.org/presentationml/2006/ole">
            <p:oleObj progId="Equation.DSMT4" r:id="rId6" spid="">
              <p:embed/>
              <p:pic>
                <p:nvPicPr>
                  <p:cNvPr id="214" name="" descr=""/>
                  <p:cNvPicPr/>
                  <p:nvPr/>
                </p:nvPicPr>
                <p:blipFill>
                  <a:blip r:embed="rId7"/>
                  <a:stretch/>
                </p:blipFill>
                <p:spPr>
                  <a:xfrm>
                    <a:off x="2611080" y="3710880"/>
                    <a:ext cx="1980360" cy="313560"/>
                  </a:xfrm>
                  <a:prstGeom prst="rect">
                    <a:avLst/>
                  </a:prstGeom>
                  <a:ln w="0">
                    <a:noFill/>
                  </a:ln>
                </p:spPr>
              </p:pic>
            </p:oleObj>
          </a:graphicData>
        </a:graphic>
      </p:graphicFrame>
      <p:graphicFrame>
        <p:nvGraphicFramePr>
          <p:cNvPr id="215" name=""/>
          <p:cNvGraphicFramePr/>
          <p:nvPr/>
        </p:nvGraphicFramePr>
        <p:xfrm>
          <a:off x="6368760" y="1037520"/>
          <a:ext cx="772560" cy="361800"/>
        </p:xfrm>
        <a:graphic>
          <a:graphicData uri="http://schemas.openxmlformats.org/presentationml/2006/ole">
            <p:oleObj progId="Equation.DSMT4" r:id="rId8" spid="">
              <p:embed/>
              <p:pic>
                <p:nvPicPr>
                  <p:cNvPr id="216"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217" name=""/>
          <p:cNvGraphicFramePr/>
          <p:nvPr/>
        </p:nvGraphicFramePr>
        <p:xfrm>
          <a:off x="6368760" y="2331360"/>
          <a:ext cx="1327680" cy="361800"/>
        </p:xfrm>
        <a:graphic>
          <a:graphicData uri="http://schemas.openxmlformats.org/presentationml/2006/ole">
            <p:oleObj progId="Equation.DSMT4" r:id="rId10" spid="">
              <p:embed/>
              <p:pic>
                <p:nvPicPr>
                  <p:cNvPr id="218"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219" name=""/>
          <p:cNvGraphicFramePr/>
          <p:nvPr/>
        </p:nvGraphicFramePr>
        <p:xfrm>
          <a:off x="6368760" y="3710880"/>
          <a:ext cx="1859400" cy="386640"/>
        </p:xfrm>
        <a:graphic>
          <a:graphicData uri="http://schemas.openxmlformats.org/presentationml/2006/ole">
            <p:oleObj progId="Equation.DSMT4" r:id="rId12" spid="">
              <p:embed/>
              <p:pic>
                <p:nvPicPr>
                  <p:cNvPr id="220"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221" name="Rectangle 11"/>
          <p:cNvSpPr/>
          <p:nvPr/>
        </p:nvSpPr>
        <p:spPr>
          <a:xfrm>
            <a:off x="4591800" y="771480"/>
            <a:ext cx="382752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22" name="Rectangle 12"/>
          <p:cNvSpPr/>
          <p:nvPr/>
        </p:nvSpPr>
        <p:spPr>
          <a:xfrm>
            <a:off x="537840" y="3153240"/>
            <a:ext cx="7758360" cy="135180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23" name="Rectangle 19"/>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4" name="TextBox 20"/>
          <p:cNvSpPr/>
          <p:nvPr/>
        </p:nvSpPr>
        <p:spPr>
          <a:xfrm>
            <a:off x="3388680" y="2790000"/>
            <a:ext cx="9216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14a1cf"/>
                </a:solidFill>
                <a:latin typeface="Arial"/>
              </a:rPr>
              <a:t>damping</a:t>
            </a:r>
            <a:endParaRPr b="0" lang="en-US" sz="1400" spc="-1" strike="noStrike">
              <a:latin typeface="Arial"/>
            </a:endParaRPr>
          </a:p>
        </p:txBody>
      </p:sp>
      <p:sp>
        <p:nvSpPr>
          <p:cNvPr id="225" name="Rectangle 21"/>
          <p:cNvSpPr/>
          <p:nvPr/>
        </p:nvSpPr>
        <p:spPr>
          <a:xfrm>
            <a:off x="3727440" y="2385000"/>
            <a:ext cx="18072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26" name="TextBox 24"/>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Picture 14" descr="msd.eps"/>
          <p:cNvPicPr/>
          <p:nvPr/>
        </p:nvPicPr>
        <p:blipFill>
          <a:blip r:embed="rId1"/>
          <a:stretch/>
        </p:blipFill>
        <p:spPr>
          <a:xfrm>
            <a:off x="625320" y="858600"/>
            <a:ext cx="5347800" cy="3486600"/>
          </a:xfrm>
          <a:prstGeom prst="rect">
            <a:avLst/>
          </a:prstGeom>
          <a:ln w="0">
            <a:noFill/>
          </a:ln>
        </p:spPr>
      </p:pic>
      <p:sp>
        <p:nvSpPr>
          <p:cNvPr id="22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229" name=""/>
          <p:cNvGraphicFramePr/>
          <p:nvPr/>
        </p:nvGraphicFramePr>
        <p:xfrm>
          <a:off x="2598840" y="1014480"/>
          <a:ext cx="942480" cy="336240"/>
        </p:xfrm>
        <a:graphic>
          <a:graphicData uri="http://schemas.openxmlformats.org/presentationml/2006/ole">
            <p:oleObj progId="Equation.DSMT4" r:id="rId2" spid="">
              <p:embed/>
              <p:pic>
                <p:nvPicPr>
                  <p:cNvPr id="230" name=""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231" name=""/>
          <p:cNvGraphicFramePr/>
          <p:nvPr/>
        </p:nvGraphicFramePr>
        <p:xfrm>
          <a:off x="2611440" y="2379600"/>
          <a:ext cx="1449000" cy="339480"/>
        </p:xfrm>
        <a:graphic>
          <a:graphicData uri="http://schemas.openxmlformats.org/presentationml/2006/ole">
            <p:oleObj progId="Equation.DSMT4" r:id="rId4" spid="">
              <p:embed/>
              <p:pic>
                <p:nvPicPr>
                  <p:cNvPr id="232" name=""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233" name=""/>
          <p:cNvGraphicFramePr/>
          <p:nvPr/>
        </p:nvGraphicFramePr>
        <p:xfrm>
          <a:off x="2611440" y="3699000"/>
          <a:ext cx="1980720" cy="337680"/>
        </p:xfrm>
        <a:graphic>
          <a:graphicData uri="http://schemas.openxmlformats.org/presentationml/2006/ole">
            <p:oleObj progId="Equation.DSMT4" r:id="rId6" spid="">
              <p:embed/>
              <p:pic>
                <p:nvPicPr>
                  <p:cNvPr id="234" name="" descr=""/>
                  <p:cNvPicPr/>
                  <p:nvPr/>
                </p:nvPicPr>
                <p:blipFill>
                  <a:blip r:embed="rId7"/>
                  <a:stretch/>
                </p:blipFill>
                <p:spPr>
                  <a:xfrm>
                    <a:off x="2611440" y="3699000"/>
                    <a:ext cx="1980720" cy="337680"/>
                  </a:xfrm>
                  <a:prstGeom prst="rect">
                    <a:avLst/>
                  </a:prstGeom>
                  <a:ln w="0">
                    <a:noFill/>
                  </a:ln>
                </p:spPr>
              </p:pic>
            </p:oleObj>
          </a:graphicData>
        </a:graphic>
      </p:graphicFrame>
      <p:graphicFrame>
        <p:nvGraphicFramePr>
          <p:cNvPr id="235" name=""/>
          <p:cNvGraphicFramePr/>
          <p:nvPr/>
        </p:nvGraphicFramePr>
        <p:xfrm>
          <a:off x="6368760" y="1037520"/>
          <a:ext cx="772560" cy="361800"/>
        </p:xfrm>
        <a:graphic>
          <a:graphicData uri="http://schemas.openxmlformats.org/presentationml/2006/ole">
            <p:oleObj progId="Equation.DSMT4" r:id="rId8" spid="">
              <p:embed/>
              <p:pic>
                <p:nvPicPr>
                  <p:cNvPr id="236"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237" name=""/>
          <p:cNvGraphicFramePr/>
          <p:nvPr/>
        </p:nvGraphicFramePr>
        <p:xfrm>
          <a:off x="6368760" y="2331360"/>
          <a:ext cx="1327680" cy="361800"/>
        </p:xfrm>
        <a:graphic>
          <a:graphicData uri="http://schemas.openxmlformats.org/presentationml/2006/ole">
            <p:oleObj progId="Equation.DSMT4" r:id="rId10" spid="">
              <p:embed/>
              <p:pic>
                <p:nvPicPr>
                  <p:cNvPr id="238"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239" name=""/>
          <p:cNvGraphicFramePr/>
          <p:nvPr/>
        </p:nvGraphicFramePr>
        <p:xfrm>
          <a:off x="6368760" y="3710880"/>
          <a:ext cx="1859400" cy="386640"/>
        </p:xfrm>
        <a:graphic>
          <a:graphicData uri="http://schemas.openxmlformats.org/presentationml/2006/ole">
            <p:oleObj progId="Equation.DSMT4" r:id="rId12" spid="">
              <p:embed/>
              <p:pic>
                <p:nvPicPr>
                  <p:cNvPr id="240"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241" name="Rectangle 11"/>
          <p:cNvSpPr/>
          <p:nvPr/>
        </p:nvSpPr>
        <p:spPr>
          <a:xfrm>
            <a:off x="4591800" y="771480"/>
            <a:ext cx="382752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42" name="Rectangle 18"/>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3" name="TextBox 19"/>
          <p:cNvSpPr/>
          <p:nvPr/>
        </p:nvSpPr>
        <p:spPr>
          <a:xfrm>
            <a:off x="3388680" y="2790000"/>
            <a:ext cx="9216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14a1cf"/>
                </a:solidFill>
                <a:latin typeface="Arial"/>
              </a:rPr>
              <a:t>damping</a:t>
            </a:r>
            <a:endParaRPr b="0" lang="en-US" sz="1400" spc="-1" strike="noStrike">
              <a:latin typeface="Arial"/>
            </a:endParaRPr>
          </a:p>
        </p:txBody>
      </p:sp>
      <p:sp>
        <p:nvSpPr>
          <p:cNvPr id="244" name="Rectangle 20"/>
          <p:cNvSpPr/>
          <p:nvPr/>
        </p:nvSpPr>
        <p:spPr>
          <a:xfrm>
            <a:off x="3727440" y="2385000"/>
            <a:ext cx="18072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5" name="TextBox 23"/>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Picture 18" descr="msd.eps"/>
          <p:cNvPicPr/>
          <p:nvPr/>
        </p:nvPicPr>
        <p:blipFill>
          <a:blip r:embed="rId1"/>
          <a:stretch/>
        </p:blipFill>
        <p:spPr>
          <a:xfrm>
            <a:off x="625320" y="858600"/>
            <a:ext cx="5347800" cy="3486600"/>
          </a:xfrm>
          <a:prstGeom prst="rect">
            <a:avLst/>
          </a:prstGeom>
          <a:ln w="0">
            <a:noFill/>
          </a:ln>
        </p:spPr>
      </p:pic>
      <p:sp>
        <p:nvSpPr>
          <p:cNvPr id="247"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248" name=""/>
          <p:cNvGraphicFramePr/>
          <p:nvPr/>
        </p:nvGraphicFramePr>
        <p:xfrm>
          <a:off x="2598840" y="1014480"/>
          <a:ext cx="942480" cy="336240"/>
        </p:xfrm>
        <a:graphic>
          <a:graphicData uri="http://schemas.openxmlformats.org/presentationml/2006/ole">
            <p:oleObj progId="Equation.DSMT4" r:id="rId2" spid="">
              <p:embed/>
              <p:pic>
                <p:nvPicPr>
                  <p:cNvPr id="249" name=""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250" name=""/>
          <p:cNvGraphicFramePr/>
          <p:nvPr/>
        </p:nvGraphicFramePr>
        <p:xfrm>
          <a:off x="2611440" y="2379600"/>
          <a:ext cx="1449000" cy="339480"/>
        </p:xfrm>
        <a:graphic>
          <a:graphicData uri="http://schemas.openxmlformats.org/presentationml/2006/ole">
            <p:oleObj progId="Equation.DSMT4" r:id="rId4" spid="">
              <p:embed/>
              <p:pic>
                <p:nvPicPr>
                  <p:cNvPr id="251" name=""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252" name=""/>
          <p:cNvGraphicFramePr/>
          <p:nvPr/>
        </p:nvGraphicFramePr>
        <p:xfrm>
          <a:off x="2611440" y="3699000"/>
          <a:ext cx="1980720" cy="337680"/>
        </p:xfrm>
        <a:graphic>
          <a:graphicData uri="http://schemas.openxmlformats.org/presentationml/2006/ole">
            <p:oleObj progId="Equation.DSMT4" r:id="rId6" spid="">
              <p:embed/>
              <p:pic>
                <p:nvPicPr>
                  <p:cNvPr id="253" name="" descr=""/>
                  <p:cNvPicPr/>
                  <p:nvPr/>
                </p:nvPicPr>
                <p:blipFill>
                  <a:blip r:embed="rId7"/>
                  <a:stretch/>
                </p:blipFill>
                <p:spPr>
                  <a:xfrm>
                    <a:off x="2611440" y="3699000"/>
                    <a:ext cx="1980720" cy="337680"/>
                  </a:xfrm>
                  <a:prstGeom prst="rect">
                    <a:avLst/>
                  </a:prstGeom>
                  <a:ln w="0">
                    <a:noFill/>
                  </a:ln>
                </p:spPr>
              </p:pic>
            </p:oleObj>
          </a:graphicData>
        </a:graphic>
      </p:graphicFrame>
      <p:graphicFrame>
        <p:nvGraphicFramePr>
          <p:cNvPr id="254" name=""/>
          <p:cNvGraphicFramePr/>
          <p:nvPr/>
        </p:nvGraphicFramePr>
        <p:xfrm>
          <a:off x="6368760" y="1037520"/>
          <a:ext cx="772560" cy="361800"/>
        </p:xfrm>
        <a:graphic>
          <a:graphicData uri="http://schemas.openxmlformats.org/presentationml/2006/ole">
            <p:oleObj progId="Equation.DSMT4" r:id="rId8" spid="">
              <p:embed/>
              <p:pic>
                <p:nvPicPr>
                  <p:cNvPr id="255" name="" descr=""/>
                  <p:cNvPicPr/>
                  <p:nvPr/>
                </p:nvPicPr>
                <p:blipFill>
                  <a:blip r:embed="rId9"/>
                  <a:stretch/>
                </p:blipFill>
                <p:spPr>
                  <a:xfrm>
                    <a:off x="6368760" y="1037520"/>
                    <a:ext cx="772560" cy="361800"/>
                  </a:xfrm>
                  <a:prstGeom prst="rect">
                    <a:avLst/>
                  </a:prstGeom>
                  <a:ln w="0">
                    <a:noFill/>
                  </a:ln>
                </p:spPr>
              </p:pic>
            </p:oleObj>
          </a:graphicData>
        </a:graphic>
      </p:graphicFrame>
      <p:graphicFrame>
        <p:nvGraphicFramePr>
          <p:cNvPr id="256" name=""/>
          <p:cNvGraphicFramePr/>
          <p:nvPr/>
        </p:nvGraphicFramePr>
        <p:xfrm>
          <a:off x="6368760" y="2331360"/>
          <a:ext cx="1327680" cy="361800"/>
        </p:xfrm>
        <a:graphic>
          <a:graphicData uri="http://schemas.openxmlformats.org/presentationml/2006/ole">
            <p:oleObj progId="Equation.DSMT4" r:id="rId10" spid="">
              <p:embed/>
              <p:pic>
                <p:nvPicPr>
                  <p:cNvPr id="257" name="" descr=""/>
                  <p:cNvPicPr/>
                  <p:nvPr/>
                </p:nvPicPr>
                <p:blipFill>
                  <a:blip r:embed="rId11"/>
                  <a:stretch/>
                </p:blipFill>
                <p:spPr>
                  <a:xfrm>
                    <a:off x="6368760" y="2331360"/>
                    <a:ext cx="1327680" cy="361800"/>
                  </a:xfrm>
                  <a:prstGeom prst="rect">
                    <a:avLst/>
                  </a:prstGeom>
                  <a:ln w="0">
                    <a:noFill/>
                  </a:ln>
                </p:spPr>
              </p:pic>
            </p:oleObj>
          </a:graphicData>
        </a:graphic>
      </p:graphicFrame>
      <p:graphicFrame>
        <p:nvGraphicFramePr>
          <p:cNvPr id="258" name=""/>
          <p:cNvGraphicFramePr/>
          <p:nvPr/>
        </p:nvGraphicFramePr>
        <p:xfrm>
          <a:off x="6368760" y="3710880"/>
          <a:ext cx="1859400" cy="386640"/>
        </p:xfrm>
        <a:graphic>
          <a:graphicData uri="http://schemas.openxmlformats.org/presentationml/2006/ole">
            <p:oleObj progId="Equation.DSMT4" r:id="rId12" spid="">
              <p:embed/>
              <p:pic>
                <p:nvPicPr>
                  <p:cNvPr id="259"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260" name="Rectangle 11"/>
          <p:cNvSpPr/>
          <p:nvPr/>
        </p:nvSpPr>
        <p:spPr>
          <a:xfrm>
            <a:off x="4591800" y="771480"/>
            <a:ext cx="3827520" cy="3733560"/>
          </a:xfrm>
          <a:prstGeom prst="rect">
            <a:avLst/>
          </a:prstGeom>
          <a:solidFill>
            <a:srgbClr val="ffffff"/>
          </a:solidFill>
          <a:ln>
            <a:solidFill>
              <a:srgbClr val="ffffff"/>
            </a:solidFill>
            <a:round/>
          </a:ln>
          <a:effectLst>
            <a:outerShdw blurRad="39960" dir="5400000" dist="23040" rotWithShape="0">
              <a:schemeClr val="bg1">
                <a:alpha val="35000"/>
              </a:schemeClr>
            </a:outerShdw>
          </a:effectLst>
        </p:spPr>
        <p:style>
          <a:lnRef idx="1">
            <a:schemeClr val="accent1"/>
          </a:lnRef>
          <a:fillRef idx="3">
            <a:schemeClr val="accent1"/>
          </a:fillRef>
          <a:effectRef idx="2">
            <a:schemeClr val="accent1"/>
          </a:effectRef>
          <a:fontRef idx="minor"/>
        </p:style>
      </p:sp>
      <p:sp>
        <p:nvSpPr>
          <p:cNvPr id="261" name="TextBox 12"/>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
        <p:nvSpPr>
          <p:cNvPr id="262" name="Rectangle 13"/>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3" name="TextBox 14"/>
          <p:cNvSpPr/>
          <p:nvPr/>
        </p:nvSpPr>
        <p:spPr>
          <a:xfrm>
            <a:off x="3388680" y="2790000"/>
            <a:ext cx="9216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14a1cf"/>
                </a:solidFill>
                <a:latin typeface="Arial"/>
              </a:rPr>
              <a:t>damping</a:t>
            </a:r>
            <a:endParaRPr b="0" lang="en-US" sz="1400" spc="-1" strike="noStrike">
              <a:latin typeface="Arial"/>
            </a:endParaRPr>
          </a:p>
        </p:txBody>
      </p:sp>
      <p:sp>
        <p:nvSpPr>
          <p:cNvPr id="264" name="Rectangle 15"/>
          <p:cNvSpPr/>
          <p:nvPr/>
        </p:nvSpPr>
        <p:spPr>
          <a:xfrm>
            <a:off x="3727440" y="2385000"/>
            <a:ext cx="18072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65" name="TextBox 16"/>
          <p:cNvSpPr/>
          <p:nvPr/>
        </p:nvSpPr>
        <p:spPr>
          <a:xfrm>
            <a:off x="3917160" y="4097520"/>
            <a:ext cx="91404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ff0000"/>
                </a:solidFill>
                <a:latin typeface="Arial"/>
              </a:rPr>
              <a:t>stiffness</a:t>
            </a:r>
            <a:endParaRPr b="0" lang="en-US" sz="1400" spc="-1" strike="noStrike">
              <a:latin typeface="Arial"/>
            </a:endParaRPr>
          </a:p>
        </p:txBody>
      </p:sp>
      <p:sp>
        <p:nvSpPr>
          <p:cNvPr id="266" name="Rectangle 17"/>
          <p:cNvSpPr/>
          <p:nvPr/>
        </p:nvSpPr>
        <p:spPr>
          <a:xfrm>
            <a:off x="4252320" y="3692880"/>
            <a:ext cx="18072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15" descr="msd.eps"/>
          <p:cNvPicPr/>
          <p:nvPr/>
        </p:nvPicPr>
        <p:blipFill>
          <a:blip r:embed="rId1"/>
          <a:stretch/>
        </p:blipFill>
        <p:spPr>
          <a:xfrm>
            <a:off x="625320" y="858600"/>
            <a:ext cx="5347800" cy="3486600"/>
          </a:xfrm>
          <a:prstGeom prst="rect">
            <a:avLst/>
          </a:prstGeom>
          <a:ln w="0">
            <a:noFill/>
          </a:ln>
        </p:spPr>
      </p:pic>
      <p:sp>
        <p:nvSpPr>
          <p:cNvPr id="26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269" name=""/>
          <p:cNvGraphicFramePr/>
          <p:nvPr/>
        </p:nvGraphicFramePr>
        <p:xfrm>
          <a:off x="2598840" y="1014480"/>
          <a:ext cx="942480" cy="336240"/>
        </p:xfrm>
        <a:graphic>
          <a:graphicData uri="http://schemas.openxmlformats.org/presentationml/2006/ole">
            <p:oleObj progId="Equation.DSMT4" r:id="rId2" spid="">
              <p:embed/>
              <p:pic>
                <p:nvPicPr>
                  <p:cNvPr id="270" name=""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271" name=""/>
          <p:cNvGraphicFramePr/>
          <p:nvPr/>
        </p:nvGraphicFramePr>
        <p:xfrm>
          <a:off x="2611440" y="2379600"/>
          <a:ext cx="1449000" cy="339480"/>
        </p:xfrm>
        <a:graphic>
          <a:graphicData uri="http://schemas.openxmlformats.org/presentationml/2006/ole">
            <p:oleObj progId="Equation.DSMT4" r:id="rId4" spid="">
              <p:embed/>
              <p:pic>
                <p:nvPicPr>
                  <p:cNvPr id="272" name=""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273" name=""/>
          <p:cNvGraphicFramePr/>
          <p:nvPr/>
        </p:nvGraphicFramePr>
        <p:xfrm>
          <a:off x="2611440" y="3699000"/>
          <a:ext cx="1980720" cy="337680"/>
        </p:xfrm>
        <a:graphic>
          <a:graphicData uri="http://schemas.openxmlformats.org/presentationml/2006/ole">
            <p:oleObj progId="Equation.DSMT4" r:id="rId6" spid="">
              <p:embed/>
              <p:pic>
                <p:nvPicPr>
                  <p:cNvPr id="274" name="" descr=""/>
                  <p:cNvPicPr/>
                  <p:nvPr/>
                </p:nvPicPr>
                <p:blipFill>
                  <a:blip r:embed="rId7"/>
                  <a:stretch/>
                </p:blipFill>
                <p:spPr>
                  <a:xfrm>
                    <a:off x="2611440" y="3699000"/>
                    <a:ext cx="1980720" cy="337680"/>
                  </a:xfrm>
                  <a:prstGeom prst="rect">
                    <a:avLst/>
                  </a:prstGeom>
                  <a:ln w="0">
                    <a:noFill/>
                  </a:ln>
                </p:spPr>
              </p:pic>
            </p:oleObj>
          </a:graphicData>
        </a:graphic>
      </p:graphicFrame>
      <p:graphicFrame>
        <p:nvGraphicFramePr>
          <p:cNvPr id="275" name=""/>
          <p:cNvGraphicFramePr/>
          <p:nvPr/>
        </p:nvGraphicFramePr>
        <p:xfrm>
          <a:off x="6369120" y="1027080"/>
          <a:ext cx="772920" cy="385560"/>
        </p:xfrm>
        <a:graphic>
          <a:graphicData uri="http://schemas.openxmlformats.org/presentationml/2006/ole">
            <p:oleObj progId="Equation.DSMT4" r:id="rId8" spid="">
              <p:embed/>
              <p:pic>
                <p:nvPicPr>
                  <p:cNvPr id="276" name="" descr=""/>
                  <p:cNvPicPr/>
                  <p:nvPr/>
                </p:nvPicPr>
                <p:blipFill>
                  <a:blip r:embed="rId9"/>
                  <a:stretch/>
                </p:blipFill>
                <p:spPr>
                  <a:xfrm>
                    <a:off x="6369120" y="1027080"/>
                    <a:ext cx="772920" cy="385560"/>
                  </a:xfrm>
                  <a:prstGeom prst="rect">
                    <a:avLst/>
                  </a:prstGeom>
                  <a:ln w="0">
                    <a:noFill/>
                  </a:ln>
                </p:spPr>
              </p:pic>
            </p:oleObj>
          </a:graphicData>
        </a:graphic>
      </p:graphicFrame>
      <p:graphicFrame>
        <p:nvGraphicFramePr>
          <p:cNvPr id="277" name=""/>
          <p:cNvGraphicFramePr/>
          <p:nvPr/>
        </p:nvGraphicFramePr>
        <p:xfrm>
          <a:off x="6043680" y="2341440"/>
          <a:ext cx="1977840" cy="339480"/>
        </p:xfrm>
        <a:graphic>
          <a:graphicData uri="http://schemas.openxmlformats.org/presentationml/2006/ole">
            <p:oleObj progId="Equation.DSMT4" r:id="rId10" spid="">
              <p:embed/>
              <p:pic>
                <p:nvPicPr>
                  <p:cNvPr id="278" name="" descr=""/>
                  <p:cNvPicPr/>
                  <p:nvPr/>
                </p:nvPicPr>
                <p:blipFill>
                  <a:blip r:embed="rId11"/>
                  <a:stretch/>
                </p:blipFill>
                <p:spPr>
                  <a:xfrm>
                    <a:off x="6043680" y="2341440"/>
                    <a:ext cx="1977840" cy="339480"/>
                  </a:xfrm>
                  <a:prstGeom prst="rect">
                    <a:avLst/>
                  </a:prstGeom>
                  <a:ln w="0">
                    <a:noFill/>
                  </a:ln>
                </p:spPr>
              </p:pic>
            </p:oleObj>
          </a:graphicData>
        </a:graphic>
      </p:graphicFrame>
      <p:graphicFrame>
        <p:nvGraphicFramePr>
          <p:cNvPr id="279" name=""/>
          <p:cNvGraphicFramePr/>
          <p:nvPr/>
        </p:nvGraphicFramePr>
        <p:xfrm>
          <a:off x="6368760" y="3710880"/>
          <a:ext cx="1859400" cy="386640"/>
        </p:xfrm>
        <a:graphic>
          <a:graphicData uri="http://schemas.openxmlformats.org/presentationml/2006/ole">
            <p:oleObj progId="Equation.DSMT4" r:id="rId12" spid="">
              <p:embed/>
              <p:pic>
                <p:nvPicPr>
                  <p:cNvPr id="280" name="" descr=""/>
                  <p:cNvPicPr/>
                  <p:nvPr/>
                </p:nvPicPr>
                <p:blipFill>
                  <a:blip r:embed="rId13"/>
                  <a:stretch/>
                </p:blipFill>
                <p:spPr>
                  <a:xfrm>
                    <a:off x="6368760" y="3710880"/>
                    <a:ext cx="1859400" cy="386640"/>
                  </a:xfrm>
                  <a:prstGeom prst="rect">
                    <a:avLst/>
                  </a:prstGeom>
                  <a:ln w="0">
                    <a:noFill/>
                  </a:ln>
                </p:spPr>
              </p:pic>
            </p:oleObj>
          </a:graphicData>
        </a:graphic>
      </p:graphicFrame>
      <p:sp>
        <p:nvSpPr>
          <p:cNvPr id="281" name="Rectangle 17"/>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2" name="TextBox 18"/>
          <p:cNvSpPr/>
          <p:nvPr/>
        </p:nvSpPr>
        <p:spPr>
          <a:xfrm>
            <a:off x="3388680" y="2790000"/>
            <a:ext cx="9216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14a1cf"/>
                </a:solidFill>
                <a:latin typeface="Arial"/>
              </a:rPr>
              <a:t>damping</a:t>
            </a:r>
            <a:endParaRPr b="0" lang="en-US" sz="1400" spc="-1" strike="noStrike">
              <a:latin typeface="Arial"/>
            </a:endParaRPr>
          </a:p>
        </p:txBody>
      </p:sp>
      <p:sp>
        <p:nvSpPr>
          <p:cNvPr id="283" name="Rectangle 19"/>
          <p:cNvSpPr/>
          <p:nvPr/>
        </p:nvSpPr>
        <p:spPr>
          <a:xfrm>
            <a:off x="3727440" y="2385000"/>
            <a:ext cx="18072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4" name="TextBox 20"/>
          <p:cNvSpPr/>
          <p:nvPr/>
        </p:nvSpPr>
        <p:spPr>
          <a:xfrm>
            <a:off x="3917160" y="4097520"/>
            <a:ext cx="91404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ff0000"/>
                </a:solidFill>
                <a:latin typeface="Arial"/>
              </a:rPr>
              <a:t>stiffness</a:t>
            </a:r>
            <a:endParaRPr b="0" lang="en-US" sz="1400" spc="-1" strike="noStrike">
              <a:latin typeface="Arial"/>
            </a:endParaRPr>
          </a:p>
        </p:txBody>
      </p:sp>
      <p:sp>
        <p:nvSpPr>
          <p:cNvPr id="285" name="Rectangle 21"/>
          <p:cNvSpPr/>
          <p:nvPr/>
        </p:nvSpPr>
        <p:spPr>
          <a:xfrm>
            <a:off x="4252320" y="3692880"/>
            <a:ext cx="18072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86" name="TextBox 22"/>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15" descr="msd.eps"/>
          <p:cNvPicPr/>
          <p:nvPr/>
        </p:nvPicPr>
        <p:blipFill>
          <a:blip r:embed="rId1"/>
          <a:stretch/>
        </p:blipFill>
        <p:spPr>
          <a:xfrm>
            <a:off x="625320" y="858600"/>
            <a:ext cx="5347800" cy="3486600"/>
          </a:xfrm>
          <a:prstGeom prst="rect">
            <a:avLst/>
          </a:prstGeom>
          <a:ln w="0">
            <a:noFill/>
          </a:ln>
        </p:spPr>
      </p:pic>
      <p:sp>
        <p:nvSpPr>
          <p:cNvPr id="28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MASS-DAMPER-SPRING MODEL</a:t>
            </a:r>
            <a:endParaRPr b="0" lang="en-US" sz="2000" spc="-1" strike="noStrike">
              <a:solidFill>
                <a:srgbClr val="000000"/>
              </a:solidFill>
              <a:latin typeface="Arial"/>
            </a:endParaRPr>
          </a:p>
        </p:txBody>
      </p:sp>
      <p:graphicFrame>
        <p:nvGraphicFramePr>
          <p:cNvPr id="289" name="Object 8"/>
          <p:cNvGraphicFramePr/>
          <p:nvPr/>
        </p:nvGraphicFramePr>
        <p:xfrm>
          <a:off x="2598840" y="1014480"/>
          <a:ext cx="942480" cy="336240"/>
        </p:xfrm>
        <a:graphic>
          <a:graphicData uri="http://schemas.openxmlformats.org/presentationml/2006/ole">
            <p:oleObj progId="Equation.DSMT4" r:id="rId2" spid="">
              <p:embed/>
              <p:pic>
                <p:nvPicPr>
                  <p:cNvPr id="290" name="Object 8" descr=""/>
                  <p:cNvPicPr/>
                  <p:nvPr/>
                </p:nvPicPr>
                <p:blipFill>
                  <a:blip r:embed="rId3"/>
                  <a:stretch/>
                </p:blipFill>
                <p:spPr>
                  <a:xfrm>
                    <a:off x="2598840" y="1014480"/>
                    <a:ext cx="942480" cy="336240"/>
                  </a:xfrm>
                  <a:prstGeom prst="rect">
                    <a:avLst/>
                  </a:prstGeom>
                  <a:ln w="0">
                    <a:noFill/>
                  </a:ln>
                </p:spPr>
              </p:pic>
            </p:oleObj>
          </a:graphicData>
        </a:graphic>
      </p:graphicFrame>
      <p:graphicFrame>
        <p:nvGraphicFramePr>
          <p:cNvPr id="291" name="Object 9"/>
          <p:cNvGraphicFramePr/>
          <p:nvPr/>
        </p:nvGraphicFramePr>
        <p:xfrm>
          <a:off x="2611440" y="2379600"/>
          <a:ext cx="1449000" cy="339480"/>
        </p:xfrm>
        <a:graphic>
          <a:graphicData uri="http://schemas.openxmlformats.org/presentationml/2006/ole">
            <p:oleObj progId="Equation.DSMT4" r:id="rId4" spid="">
              <p:embed/>
              <p:pic>
                <p:nvPicPr>
                  <p:cNvPr id="292" name="Object 9" descr=""/>
                  <p:cNvPicPr/>
                  <p:nvPr/>
                </p:nvPicPr>
                <p:blipFill>
                  <a:blip r:embed="rId5"/>
                  <a:stretch/>
                </p:blipFill>
                <p:spPr>
                  <a:xfrm>
                    <a:off x="2611440" y="2379600"/>
                    <a:ext cx="1449000" cy="339480"/>
                  </a:xfrm>
                  <a:prstGeom prst="rect">
                    <a:avLst/>
                  </a:prstGeom>
                  <a:ln w="0">
                    <a:noFill/>
                  </a:ln>
                </p:spPr>
              </p:pic>
            </p:oleObj>
          </a:graphicData>
        </a:graphic>
      </p:graphicFrame>
      <p:graphicFrame>
        <p:nvGraphicFramePr>
          <p:cNvPr id="293" name="Object 10"/>
          <p:cNvGraphicFramePr/>
          <p:nvPr/>
        </p:nvGraphicFramePr>
        <p:xfrm>
          <a:off x="2611440" y="3699000"/>
          <a:ext cx="1980720" cy="337680"/>
        </p:xfrm>
        <a:graphic>
          <a:graphicData uri="http://schemas.openxmlformats.org/presentationml/2006/ole">
            <p:oleObj progId="Equation.DSMT4" r:id="rId6" spid="">
              <p:embed/>
              <p:pic>
                <p:nvPicPr>
                  <p:cNvPr id="294" name="Object 10" descr=""/>
                  <p:cNvPicPr/>
                  <p:nvPr/>
                </p:nvPicPr>
                <p:blipFill>
                  <a:blip r:embed="rId7"/>
                  <a:stretch/>
                </p:blipFill>
                <p:spPr>
                  <a:xfrm>
                    <a:off x="2611440" y="3699000"/>
                    <a:ext cx="1980720" cy="337680"/>
                  </a:xfrm>
                  <a:prstGeom prst="rect">
                    <a:avLst/>
                  </a:prstGeom>
                  <a:ln w="0">
                    <a:noFill/>
                  </a:ln>
                </p:spPr>
              </p:pic>
            </p:oleObj>
          </a:graphicData>
        </a:graphic>
      </p:graphicFrame>
      <p:graphicFrame>
        <p:nvGraphicFramePr>
          <p:cNvPr id="295" name="Object 11"/>
          <p:cNvGraphicFramePr/>
          <p:nvPr/>
        </p:nvGraphicFramePr>
        <p:xfrm>
          <a:off x="6369120" y="1027080"/>
          <a:ext cx="772920" cy="385560"/>
        </p:xfrm>
        <a:graphic>
          <a:graphicData uri="http://schemas.openxmlformats.org/presentationml/2006/ole">
            <p:oleObj progId="Equation.DSMT4" r:id="rId8" spid="">
              <p:embed/>
              <p:pic>
                <p:nvPicPr>
                  <p:cNvPr id="296" name="Object 11" descr=""/>
                  <p:cNvPicPr/>
                  <p:nvPr/>
                </p:nvPicPr>
                <p:blipFill>
                  <a:blip r:embed="rId9"/>
                  <a:stretch/>
                </p:blipFill>
                <p:spPr>
                  <a:xfrm>
                    <a:off x="6369120" y="1027080"/>
                    <a:ext cx="772920" cy="385560"/>
                  </a:xfrm>
                  <a:prstGeom prst="rect">
                    <a:avLst/>
                  </a:prstGeom>
                  <a:ln w="0">
                    <a:noFill/>
                  </a:ln>
                </p:spPr>
              </p:pic>
            </p:oleObj>
          </a:graphicData>
        </a:graphic>
      </p:graphicFrame>
      <p:graphicFrame>
        <p:nvGraphicFramePr>
          <p:cNvPr id="297" name="Object 12"/>
          <p:cNvGraphicFramePr/>
          <p:nvPr/>
        </p:nvGraphicFramePr>
        <p:xfrm>
          <a:off x="6043680" y="2341440"/>
          <a:ext cx="1977840" cy="339480"/>
        </p:xfrm>
        <a:graphic>
          <a:graphicData uri="http://schemas.openxmlformats.org/presentationml/2006/ole">
            <p:oleObj progId="Equation.DSMT4" r:id="rId10" spid="">
              <p:embed/>
              <p:pic>
                <p:nvPicPr>
                  <p:cNvPr id="298" name="Object 12" descr=""/>
                  <p:cNvPicPr/>
                  <p:nvPr/>
                </p:nvPicPr>
                <p:blipFill>
                  <a:blip r:embed="rId11"/>
                  <a:stretch/>
                </p:blipFill>
                <p:spPr>
                  <a:xfrm>
                    <a:off x="6043680" y="2341440"/>
                    <a:ext cx="1977840" cy="339480"/>
                  </a:xfrm>
                  <a:prstGeom prst="rect">
                    <a:avLst/>
                  </a:prstGeom>
                  <a:ln w="0">
                    <a:noFill/>
                  </a:ln>
                </p:spPr>
              </p:pic>
            </p:oleObj>
          </a:graphicData>
        </a:graphic>
      </p:graphicFrame>
      <p:graphicFrame>
        <p:nvGraphicFramePr>
          <p:cNvPr id="299" name="Object 13"/>
          <p:cNvGraphicFramePr/>
          <p:nvPr/>
        </p:nvGraphicFramePr>
        <p:xfrm>
          <a:off x="6368760" y="3710880"/>
          <a:ext cx="1859400" cy="386640"/>
        </p:xfrm>
        <a:graphic>
          <a:graphicData uri="http://schemas.openxmlformats.org/presentationml/2006/ole">
            <p:oleObj progId="Equation.DSMT4" r:id="rId12" spid="">
              <p:embed/>
              <p:pic>
                <p:nvPicPr>
                  <p:cNvPr id="300" name="Object 13" descr=""/>
                  <p:cNvPicPr/>
                  <p:nvPr/>
                </p:nvPicPr>
                <p:blipFill>
                  <a:blip r:embed="rId13"/>
                  <a:stretch/>
                </p:blipFill>
                <p:spPr>
                  <a:xfrm>
                    <a:off x="6368760" y="3710880"/>
                    <a:ext cx="1859400" cy="386640"/>
                  </a:xfrm>
                  <a:prstGeom prst="rect">
                    <a:avLst/>
                  </a:prstGeom>
                  <a:ln w="0">
                    <a:noFill/>
                  </a:ln>
                </p:spPr>
              </p:pic>
            </p:oleObj>
          </a:graphicData>
        </a:graphic>
      </p:graphicFrame>
      <p:sp>
        <p:nvSpPr>
          <p:cNvPr id="301" name="Rectangle 17"/>
          <p:cNvSpPr/>
          <p:nvPr/>
        </p:nvSpPr>
        <p:spPr>
          <a:xfrm>
            <a:off x="3111480" y="100872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2" name="TextBox 18"/>
          <p:cNvSpPr/>
          <p:nvPr/>
        </p:nvSpPr>
        <p:spPr>
          <a:xfrm>
            <a:off x="3388680" y="2790000"/>
            <a:ext cx="9216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14a1cf"/>
                </a:solidFill>
                <a:latin typeface="Arial"/>
              </a:rPr>
              <a:t>damping</a:t>
            </a:r>
            <a:endParaRPr b="0" lang="en-US" sz="1400" spc="-1" strike="noStrike">
              <a:latin typeface="Arial"/>
            </a:endParaRPr>
          </a:p>
        </p:txBody>
      </p:sp>
      <p:sp>
        <p:nvSpPr>
          <p:cNvPr id="303" name="Rectangle 19"/>
          <p:cNvSpPr/>
          <p:nvPr/>
        </p:nvSpPr>
        <p:spPr>
          <a:xfrm>
            <a:off x="3727440" y="2385000"/>
            <a:ext cx="18072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4" name="TextBox 20"/>
          <p:cNvSpPr/>
          <p:nvPr/>
        </p:nvSpPr>
        <p:spPr>
          <a:xfrm>
            <a:off x="3917160" y="4097520"/>
            <a:ext cx="91404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ff0000"/>
                </a:solidFill>
                <a:latin typeface="Arial"/>
              </a:rPr>
              <a:t>stiffness</a:t>
            </a:r>
            <a:endParaRPr b="0" lang="en-US" sz="1400" spc="-1" strike="noStrike">
              <a:latin typeface="Arial"/>
            </a:endParaRPr>
          </a:p>
        </p:txBody>
      </p:sp>
      <p:sp>
        <p:nvSpPr>
          <p:cNvPr id="305" name="Rectangle 21"/>
          <p:cNvSpPr/>
          <p:nvPr/>
        </p:nvSpPr>
        <p:spPr>
          <a:xfrm>
            <a:off x="4252320" y="3692880"/>
            <a:ext cx="18072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06" name="TextBox 22"/>
          <p:cNvSpPr/>
          <p:nvPr/>
        </p:nvSpPr>
        <p:spPr>
          <a:xfrm>
            <a:off x="2908080" y="1414800"/>
            <a:ext cx="7174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404040"/>
                </a:solidFill>
                <a:latin typeface="Arial"/>
              </a:rPr>
              <a:t>inertia</a:t>
            </a:r>
            <a:endParaRPr b="0" lang="en-US" sz="1400" spc="-1" strike="noStrike">
              <a:latin typeface="Arial"/>
            </a:endParaRPr>
          </a:p>
        </p:txBody>
      </p:sp>
      <p:sp>
        <p:nvSpPr>
          <p:cNvPr id="307" name="TextBox 16"/>
          <p:cNvSpPr/>
          <p:nvPr/>
        </p:nvSpPr>
        <p:spPr>
          <a:xfrm>
            <a:off x="5301720" y="295920"/>
            <a:ext cx="253728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1" lang="en-US" sz="1400" spc="-1" strike="noStrike">
                <a:solidFill>
                  <a:srgbClr val="0000ff"/>
                </a:solidFill>
                <a:latin typeface="Arial"/>
              </a:rPr>
              <a:t>JOINT SPACE EQUIVALENT</a:t>
            </a:r>
            <a:endParaRPr b="0" lang="en-US" sz="1400" spc="-1" strike="noStrike">
              <a:latin typeface="Arial"/>
            </a:endParaRPr>
          </a:p>
        </p:txBody>
      </p:sp>
      <p:sp>
        <p:nvSpPr>
          <p:cNvPr id="308" name="Rectangle 23"/>
          <p:cNvSpPr/>
          <p:nvPr/>
        </p:nvSpPr>
        <p:spPr>
          <a:xfrm>
            <a:off x="4712040" y="771120"/>
            <a:ext cx="3516120" cy="3648600"/>
          </a:xfrm>
          <a:prstGeom prst="rect">
            <a:avLst/>
          </a:prstGeom>
          <a:noFill/>
          <a:ln w="25400">
            <a:solidFill>
              <a:srgbClr val="0000f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LEARNING GOALS</a:t>
            </a:r>
            <a:endParaRPr b="0" lang="en-US" sz="2000" spc="-1" strike="noStrike">
              <a:solidFill>
                <a:srgbClr val="000000"/>
              </a:solidFill>
              <a:latin typeface="Arial"/>
            </a:endParaRPr>
          </a:p>
        </p:txBody>
      </p:sp>
      <p:sp>
        <p:nvSpPr>
          <p:cNvPr id="103" name="PlaceHolder 2"/>
          <p:cNvSpPr>
            <a:spLocks noGrp="1"/>
          </p:cNvSpPr>
          <p:nvPr>
            <p:ph/>
          </p:nvPr>
        </p:nvSpPr>
        <p:spPr>
          <a:xfrm>
            <a:off x="216000" y="698400"/>
            <a:ext cx="8927640" cy="3911400"/>
          </a:xfrm>
          <a:prstGeom prst="rect">
            <a:avLst/>
          </a:prstGeom>
          <a:noFill/>
          <a:ln w="0">
            <a:noFill/>
          </a:ln>
        </p:spPr>
        <p:txBody>
          <a:bodyPr anchor="t">
            <a:normAutofit/>
          </a:bodyPr>
          <a:p>
            <a:pPr>
              <a:lnSpc>
                <a:spcPct val="130000"/>
              </a:lnSpc>
              <a:spcBef>
                <a:spcPts val="281"/>
              </a:spcBef>
              <a:spcAft>
                <a:spcPts val="425"/>
              </a:spcAft>
              <a:buNone/>
              <a:tabLst>
                <a:tab algn="l" pos="0"/>
              </a:tabLst>
            </a:pPr>
            <a:r>
              <a:rPr b="0" lang="en-US" sz="1400" spc="-1" strike="noStrike">
                <a:solidFill>
                  <a:srgbClr val="000000"/>
                </a:solidFill>
                <a:latin typeface="Arial"/>
                <a:ea typeface="Heiti SC Light"/>
              </a:rPr>
              <a:t>After this lecture, the student should be able to:</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000000"/>
                </a:solidFill>
                <a:latin typeface="Arial"/>
                <a:ea typeface="Heiti SC Light"/>
              </a:rPr>
              <a:t>Understand</a:t>
            </a:r>
            <a:r>
              <a:rPr b="0" lang="en-US" sz="1400" spc="-1" strike="noStrike">
                <a:solidFill>
                  <a:srgbClr val="000000"/>
                </a:solidFill>
                <a:latin typeface="Arial"/>
                <a:ea typeface="Heiti SC Light"/>
              </a:rPr>
              <a:t> the theory of </a:t>
            </a:r>
            <a:r>
              <a:rPr b="0" lang="en-US" sz="1400" spc="-1" strike="noStrike">
                <a:solidFill>
                  <a:srgbClr val="ff0000"/>
                </a:solidFill>
                <a:latin typeface="Arial"/>
                <a:ea typeface="Heiti SC Light"/>
              </a:rPr>
              <a:t>impedance control</a:t>
            </a:r>
            <a:r>
              <a:rPr b="0" lang="en-US" sz="1400" spc="-1" strike="noStrike">
                <a:solidFill>
                  <a:srgbClr val="000000"/>
                </a:solidFill>
                <a:latin typeface="Arial"/>
                <a:ea typeface="Heiti SC Light"/>
              </a:rPr>
              <a:t> for </a:t>
            </a:r>
            <a:r>
              <a:rPr b="0" lang="en-US" sz="1400" spc="-1" strike="noStrike">
                <a:solidFill>
                  <a:srgbClr val="0000ff"/>
                </a:solidFill>
                <a:latin typeface="Arial"/>
                <a:ea typeface="Heiti SC Light"/>
              </a:rPr>
              <a:t>human-robot interaction</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000000"/>
                </a:solidFill>
                <a:latin typeface="Arial"/>
                <a:ea typeface="Heiti SC Light"/>
              </a:rPr>
              <a:t>Apply</a:t>
            </a:r>
            <a:r>
              <a:rPr b="0" lang="en-US" sz="1400" spc="-1" strike="noStrike">
                <a:solidFill>
                  <a:srgbClr val="000000"/>
                </a:solidFill>
                <a:latin typeface="Arial"/>
                <a:ea typeface="Heiti SC Light"/>
              </a:rPr>
              <a:t> the theory to </a:t>
            </a:r>
            <a:r>
              <a:rPr b="0" lang="en-US" sz="1400" spc="-1" strike="noStrike">
                <a:solidFill>
                  <a:srgbClr val="c448de"/>
                </a:solidFill>
                <a:latin typeface="Arial"/>
                <a:ea typeface="Heiti SC Light"/>
              </a:rPr>
              <a:t>perform basic tasks</a:t>
            </a:r>
            <a:r>
              <a:rPr b="0" lang="en-US" sz="1400" spc="-1" strike="noStrike">
                <a:solidFill>
                  <a:srgbClr val="000000"/>
                </a:solidFill>
                <a:latin typeface="Arial"/>
                <a:ea typeface="Heiti SC Light"/>
              </a:rPr>
              <a:t> with an impedance-controlled robot:</a:t>
            </a:r>
            <a:endParaRPr b="0" lang="en-US" sz="1400" spc="-1" strike="noStrike">
              <a:solidFill>
                <a:srgbClr val="000000"/>
              </a:solidFill>
              <a:latin typeface="Arial"/>
            </a:endParaRPr>
          </a:p>
          <a:p>
            <a:pPr lvl="1" marL="743040" indent="-285840">
              <a:lnSpc>
                <a:spcPct val="130000"/>
              </a:lnSpc>
              <a:spcBef>
                <a:spcPts val="281"/>
              </a:spcBef>
              <a:spcAft>
                <a:spcPts val="425"/>
              </a:spcAft>
              <a:buClr>
                <a:srgbClr val="00a6d6"/>
              </a:buClr>
              <a:buFont typeface="Arial"/>
              <a:buChar char="•"/>
              <a:tabLst>
                <a:tab algn="l" pos="0"/>
              </a:tabLst>
            </a:pPr>
            <a:r>
              <a:rPr b="0" lang="en-US" sz="1400" spc="-1" strike="noStrike">
                <a:solidFill>
                  <a:srgbClr val="0000ff"/>
                </a:solidFill>
                <a:latin typeface="Arial"/>
                <a:ea typeface="Heiti SC Light"/>
              </a:rPr>
              <a:t>position/velocity reference following</a:t>
            </a:r>
            <a:endParaRPr b="0" lang="en-US" sz="1400" spc="-1" strike="noStrike">
              <a:solidFill>
                <a:srgbClr val="000000"/>
              </a:solidFill>
              <a:latin typeface="Arial"/>
            </a:endParaRPr>
          </a:p>
          <a:p>
            <a:pPr lvl="1" marL="743040" indent="-285840">
              <a:lnSpc>
                <a:spcPct val="130000"/>
              </a:lnSpc>
              <a:spcBef>
                <a:spcPts val="281"/>
              </a:spcBef>
              <a:spcAft>
                <a:spcPts val="425"/>
              </a:spcAft>
              <a:buClr>
                <a:srgbClr val="00a6d6"/>
              </a:buClr>
              <a:buFont typeface="Arial"/>
              <a:buChar char="•"/>
              <a:tabLst>
                <a:tab algn="l" pos="0"/>
              </a:tabLst>
            </a:pPr>
            <a:r>
              <a:rPr b="0" lang="en-US" sz="1400" spc="-1" strike="noStrike">
                <a:solidFill>
                  <a:srgbClr val="000000"/>
                </a:solidFill>
                <a:latin typeface="Arial"/>
                <a:ea typeface="Heiti SC Light"/>
              </a:rPr>
              <a:t>make a </a:t>
            </a:r>
            <a:r>
              <a:rPr b="0" lang="en-US" sz="1400" spc="-1" strike="noStrike">
                <a:solidFill>
                  <a:srgbClr val="ff0000"/>
                </a:solidFill>
                <a:latin typeface="Arial"/>
                <a:ea typeface="Heiti SC Light"/>
              </a:rPr>
              <a:t>compliant/stiff interaction</a:t>
            </a:r>
            <a:r>
              <a:rPr b="0" lang="en-US" sz="1400" spc="-1" strike="noStrike">
                <a:solidFill>
                  <a:srgbClr val="000000"/>
                </a:solidFill>
                <a:latin typeface="Arial"/>
                <a:ea typeface="Heiti SC Light"/>
              </a:rPr>
              <a:t> with an external environment and humans</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000000"/>
                </a:solidFill>
                <a:latin typeface="Arial"/>
                <a:ea typeface="Heiti SC Light"/>
              </a:rPr>
              <a:t>Critically reflect</a:t>
            </a:r>
            <a:r>
              <a:rPr b="0" lang="en-US" sz="1400" spc="-1" strike="noStrike">
                <a:solidFill>
                  <a:srgbClr val="000000"/>
                </a:solidFill>
                <a:latin typeface="Arial"/>
                <a:ea typeface="Heiti SC Light"/>
              </a:rPr>
              <a:t> on: </a:t>
            </a:r>
            <a:endParaRPr b="0" lang="en-US" sz="1400" spc="-1" strike="noStrike">
              <a:solidFill>
                <a:srgbClr val="000000"/>
              </a:solidFill>
              <a:latin typeface="Arial"/>
            </a:endParaRPr>
          </a:p>
          <a:p>
            <a:pPr lvl="1" marL="743040" indent="-285840">
              <a:lnSpc>
                <a:spcPct val="130000"/>
              </a:lnSpc>
              <a:spcBef>
                <a:spcPts val="281"/>
              </a:spcBef>
              <a:spcAft>
                <a:spcPts val="425"/>
              </a:spcAft>
              <a:buClr>
                <a:srgbClr val="00a6d6"/>
              </a:buClr>
              <a:buFont typeface="Arial"/>
              <a:buChar char="•"/>
              <a:tabLst>
                <a:tab algn="l" pos="0"/>
              </a:tabLst>
            </a:pPr>
            <a:r>
              <a:rPr b="0" lang="en-US" sz="1400" spc="-1" strike="noStrike">
                <a:solidFill>
                  <a:srgbClr val="000000"/>
                </a:solidFill>
                <a:latin typeface="Arial"/>
                <a:ea typeface="Heiti SC Light"/>
              </a:rPr>
              <a:t>the </a:t>
            </a:r>
            <a:r>
              <a:rPr b="0" lang="en-US" sz="1400" spc="-1" strike="noStrike">
                <a:solidFill>
                  <a:srgbClr val="008000"/>
                </a:solidFill>
                <a:latin typeface="Arial"/>
                <a:ea typeface="Heiti SC Light"/>
              </a:rPr>
              <a:t>benefits</a:t>
            </a:r>
            <a:r>
              <a:rPr b="0" lang="en-US" sz="1400" spc="-1" strike="noStrike">
                <a:solidFill>
                  <a:srgbClr val="000000"/>
                </a:solidFill>
                <a:latin typeface="Arial"/>
                <a:ea typeface="Heiti SC Light"/>
              </a:rPr>
              <a:t> of </a:t>
            </a:r>
            <a:r>
              <a:rPr b="0" lang="en-US" sz="1400" spc="-1" strike="noStrike">
                <a:solidFill>
                  <a:srgbClr val="ff0000"/>
                </a:solidFill>
                <a:latin typeface="Arial"/>
                <a:ea typeface="Heiti SC Light"/>
              </a:rPr>
              <a:t>variable impedance</a:t>
            </a:r>
            <a:r>
              <a:rPr b="0" lang="en-US" sz="1400" spc="-1" strike="noStrike">
                <a:solidFill>
                  <a:srgbClr val="000000"/>
                </a:solidFill>
                <a:latin typeface="Arial"/>
                <a:ea typeface="Heiti SC Light"/>
              </a:rPr>
              <a:t> in different conditions</a:t>
            </a:r>
            <a:endParaRPr b="0" lang="en-US" sz="1400" spc="-1" strike="noStrike">
              <a:solidFill>
                <a:srgbClr val="000000"/>
              </a:solidFill>
              <a:latin typeface="Arial"/>
            </a:endParaRPr>
          </a:p>
          <a:p>
            <a:pPr lvl="1" marL="743040" indent="-285840">
              <a:lnSpc>
                <a:spcPct val="130000"/>
              </a:lnSpc>
              <a:spcBef>
                <a:spcPts val="281"/>
              </a:spcBef>
              <a:spcAft>
                <a:spcPts val="425"/>
              </a:spcAft>
              <a:buClr>
                <a:srgbClr val="00a6d6"/>
              </a:buClr>
              <a:buFont typeface="Arial"/>
              <a:buChar char="•"/>
              <a:tabLst>
                <a:tab algn="l" pos="0"/>
              </a:tabLst>
            </a:pPr>
            <a:r>
              <a:rPr b="0" lang="en-US" sz="1400" spc="-1" strike="noStrike">
                <a:solidFill>
                  <a:srgbClr val="000000"/>
                </a:solidFill>
                <a:latin typeface="Arial"/>
                <a:ea typeface="Heiti SC Light"/>
              </a:rPr>
              <a:t>the </a:t>
            </a:r>
            <a:r>
              <a:rPr b="0" lang="en-US" sz="1400" spc="-1" strike="noStrike">
                <a:solidFill>
                  <a:srgbClr val="0000ff"/>
                </a:solidFill>
                <a:latin typeface="Arial"/>
                <a:ea typeface="Heiti SC Light"/>
              </a:rPr>
              <a:t>effect of configuration and manipulability</a:t>
            </a:r>
            <a:r>
              <a:rPr b="0" lang="en-US" sz="1400" spc="-1" strike="noStrike">
                <a:solidFill>
                  <a:srgbClr val="000000"/>
                </a:solidFill>
                <a:latin typeface="Arial"/>
                <a:ea typeface="Heiti SC Light"/>
              </a:rPr>
              <a:t> on the robot control and its relation to stiffness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OF MACHANICAL SYSTEM AT SPECIFIC POINT</a:t>
            </a:r>
            <a:endParaRPr b="0" lang="en-US" sz="2000" spc="-1" strike="noStrike">
              <a:solidFill>
                <a:srgbClr val="000000"/>
              </a:solidFill>
              <a:latin typeface="Arial"/>
            </a:endParaRPr>
          </a:p>
        </p:txBody>
      </p:sp>
      <p:sp>
        <p:nvSpPr>
          <p:cNvPr id="310" name="Content Placeholder 5"/>
          <p:cNvSpPr/>
          <p:nvPr/>
        </p:nvSpPr>
        <p:spPr>
          <a:xfrm>
            <a:off x="4343760" y="757800"/>
            <a:ext cx="4525560" cy="3456360"/>
          </a:xfrm>
          <a:prstGeom prst="rect">
            <a:avLst/>
          </a:prstGeom>
          <a:noFill/>
          <a:ln w="0">
            <a:noFill/>
          </a:ln>
        </p:spPr>
        <p:style>
          <a:lnRef idx="0"/>
          <a:fillRef idx="0"/>
          <a:effectRef idx="0"/>
          <a:fontRef idx="minor"/>
        </p:style>
        <p:txBody>
          <a:bodyPr anchor="t">
            <a:normAutofit/>
          </a:bodyPr>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We have a </a:t>
            </a:r>
            <a:r>
              <a:rPr b="0" lang="en-SI" sz="1400" spc="-1" strike="noStrike">
                <a:solidFill>
                  <a:srgbClr val="c448de"/>
                </a:solidFill>
                <a:latin typeface="Arial"/>
              </a:rPr>
              <a:t>complex</a:t>
            </a:r>
            <a:r>
              <a:rPr b="0" lang="en-SI" sz="1400" spc="-1" strike="noStrike">
                <a:solidFill>
                  <a:srgbClr val="000000"/>
                </a:solidFill>
                <a:latin typeface="Arial"/>
              </a:rPr>
              <a:t> machincal structure (e.g., robotic arm).</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How would it behave if we </a:t>
            </a:r>
            <a:r>
              <a:rPr b="0" lang="en-SI" sz="1400" spc="-1" strike="noStrike">
                <a:solidFill>
                  <a:srgbClr val="ff0000"/>
                </a:solidFill>
                <a:latin typeface="Arial"/>
              </a:rPr>
              <a:t>interact</a:t>
            </a:r>
            <a:r>
              <a:rPr b="0" lang="en-SI" sz="1400" spc="-1" strike="noStrike">
                <a:solidFill>
                  <a:srgbClr val="000000"/>
                </a:solidFill>
                <a:latin typeface="Arial"/>
              </a:rPr>
              <a:t> with it at an </a:t>
            </a:r>
            <a:r>
              <a:rPr b="0" lang="en-SI" sz="1400" spc="-1" strike="noStrike">
                <a:solidFill>
                  <a:srgbClr val="0000ff"/>
                </a:solidFill>
                <a:latin typeface="Arial"/>
              </a:rPr>
              <a:t>arbitrary point</a:t>
            </a:r>
            <a:r>
              <a:rPr b="0" lang="en-SI" sz="1400" spc="-1" strike="noStrike">
                <a:solidFill>
                  <a:srgbClr val="000000"/>
                </a:solidFill>
                <a:latin typeface="Arial"/>
              </a:rPr>
              <a:t> (e.g., endpoint </a:t>
            </a:r>
            <a:r>
              <a:rPr b="1" i="1" lang="en-SI" sz="1400" spc="-1" strike="noStrike">
                <a:solidFill>
                  <a:srgbClr val="000000"/>
                </a:solidFill>
                <a:latin typeface="Times New Roman"/>
              </a:rPr>
              <a:t>x</a:t>
            </a:r>
            <a:r>
              <a:rPr b="0" lang="en-SI" sz="1400" spc="-1" strike="noStrike">
                <a:solidFill>
                  <a:srgbClr val="000000"/>
                </a:solidFill>
                <a:latin typeface="Arial"/>
              </a:rPr>
              <a:t>)?</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Such a structure has </a:t>
            </a:r>
            <a:r>
              <a:rPr b="1" lang="en-SI" sz="1400" spc="-1" strike="noStrike">
                <a:solidFill>
                  <a:srgbClr val="000000"/>
                </a:solidFill>
                <a:latin typeface="Arial"/>
              </a:rPr>
              <a:t>many</a:t>
            </a:r>
            <a:r>
              <a:rPr b="0" lang="en-SI" sz="1400" spc="-1" strike="noStrike">
                <a:solidFill>
                  <a:srgbClr val="000000"/>
                </a:solidFill>
                <a:latin typeface="Arial"/>
              </a:rPr>
              <a:t> connected </a:t>
            </a:r>
            <a:r>
              <a:rPr b="0" lang="en-SI" sz="1400" spc="-1" strike="noStrike">
                <a:solidFill>
                  <a:srgbClr val="c448de"/>
                </a:solidFill>
                <a:latin typeface="Arial"/>
              </a:rPr>
              <a:t>mechicnal elements</a:t>
            </a:r>
            <a:r>
              <a:rPr b="0" lang="en-SI" sz="1400" spc="-1" strike="noStrike">
                <a:solidFill>
                  <a:srgbClr val="000000"/>
                </a:solidFill>
                <a:latin typeface="Arial"/>
              </a:rPr>
              <a:t> that contribute to the </a:t>
            </a:r>
            <a:r>
              <a:rPr b="0" lang="en-SI" sz="1400" spc="-1" strike="noStrike">
                <a:solidFill>
                  <a:srgbClr val="ff0000"/>
                </a:solidFill>
                <a:latin typeface="Arial"/>
              </a:rPr>
              <a:t>interaction</a:t>
            </a:r>
            <a:r>
              <a:rPr b="0" lang="en-SI" sz="1400" spc="-1" strike="noStrike">
                <a:solidFill>
                  <a:srgbClr val="000000"/>
                </a:solidFill>
                <a:latin typeface="Arial"/>
              </a:rPr>
              <a:t>.</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Can we </a:t>
            </a:r>
            <a:r>
              <a:rPr b="0" lang="en-SI" sz="1400" spc="-1" strike="noStrike">
                <a:solidFill>
                  <a:srgbClr val="008000"/>
                </a:solidFill>
                <a:latin typeface="Arial"/>
              </a:rPr>
              <a:t>simplify</a:t>
            </a:r>
            <a:r>
              <a:rPr b="0" lang="en-SI" sz="1400" spc="-1" strike="noStrike">
                <a:solidFill>
                  <a:srgbClr val="000000"/>
                </a:solidFill>
                <a:latin typeface="Arial"/>
              </a:rPr>
              <a:t> the way we describe the </a:t>
            </a:r>
            <a:r>
              <a:rPr b="0" lang="en-SI" sz="1400" spc="-1" strike="noStrike">
                <a:solidFill>
                  <a:srgbClr val="c448de"/>
                </a:solidFill>
                <a:latin typeface="Arial"/>
              </a:rPr>
              <a:t>interaction behaviour</a:t>
            </a:r>
            <a:r>
              <a:rPr b="0" lang="en-SI" sz="1400" spc="-1" strike="noStrike">
                <a:solidFill>
                  <a:srgbClr val="000000"/>
                </a:solidFill>
                <a:latin typeface="Arial"/>
              </a:rPr>
              <a:t> at a </a:t>
            </a:r>
            <a:r>
              <a:rPr b="0" lang="en-SI" sz="1400" spc="-1" strike="noStrike">
                <a:solidFill>
                  <a:srgbClr val="0000ff"/>
                </a:solidFill>
                <a:latin typeface="Arial"/>
              </a:rPr>
              <a:t>specific point</a:t>
            </a:r>
            <a:r>
              <a:rPr b="0" lang="en-SI" sz="1400" spc="-1" strike="noStrike">
                <a:solidFill>
                  <a:srgbClr val="000000"/>
                </a:solidFill>
                <a:latin typeface="Arial"/>
              </a:rPr>
              <a:t>?</a:t>
            </a:r>
            <a:endParaRPr b="0" lang="en-US" sz="1400" spc="-1" strike="noStrike">
              <a:latin typeface="Arial"/>
            </a:endParaRPr>
          </a:p>
        </p:txBody>
      </p:sp>
      <p:pic>
        <p:nvPicPr>
          <p:cNvPr id="311" name="Picture 6" descr=""/>
          <p:cNvPicPr/>
          <p:nvPr/>
        </p:nvPicPr>
        <p:blipFill>
          <a:blip r:embed="rId1"/>
          <a:stretch/>
        </p:blipFill>
        <p:spPr>
          <a:xfrm>
            <a:off x="577800" y="1267560"/>
            <a:ext cx="1982160" cy="2815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Picture 59" descr=""/>
          <p:cNvPicPr/>
          <p:nvPr/>
        </p:nvPicPr>
        <p:blipFill>
          <a:blip r:embed="rId1"/>
          <a:stretch/>
        </p:blipFill>
        <p:spPr>
          <a:xfrm>
            <a:off x="267840" y="1268640"/>
            <a:ext cx="2237040" cy="2825280"/>
          </a:xfrm>
          <a:prstGeom prst="rect">
            <a:avLst/>
          </a:prstGeom>
          <a:ln w="0">
            <a:noFill/>
          </a:ln>
        </p:spPr>
      </p:pic>
      <p:sp>
        <p:nvSpPr>
          <p:cNvPr id="313"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OF MACHANICAL SYSTEM AT SPECIFIC POINT</a:t>
            </a:r>
            <a:endParaRPr b="0" lang="en-US" sz="2000" spc="-1" strike="noStrike">
              <a:solidFill>
                <a:srgbClr val="000000"/>
              </a:solidFill>
              <a:latin typeface="Arial"/>
            </a:endParaRPr>
          </a:p>
        </p:txBody>
      </p:sp>
      <p:sp>
        <p:nvSpPr>
          <p:cNvPr id="314" name="Content Placeholder 5"/>
          <p:cNvSpPr/>
          <p:nvPr/>
        </p:nvSpPr>
        <p:spPr>
          <a:xfrm>
            <a:off x="4343760" y="757800"/>
            <a:ext cx="4525560" cy="3456360"/>
          </a:xfrm>
          <a:prstGeom prst="rect">
            <a:avLst/>
          </a:prstGeom>
          <a:noFill/>
          <a:ln w="0">
            <a:noFill/>
          </a:ln>
        </p:spPr>
        <p:style>
          <a:lnRef idx="0"/>
          <a:fillRef idx="0"/>
          <a:effectRef idx="0"/>
          <a:fontRef idx="minor"/>
        </p:style>
        <p:txBody>
          <a:bodyPr anchor="t">
            <a:normAutofit/>
          </a:bodyPr>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We have a </a:t>
            </a:r>
            <a:r>
              <a:rPr b="0" lang="en-SI" sz="1400" spc="-1" strike="noStrike">
                <a:solidFill>
                  <a:srgbClr val="c448de"/>
                </a:solidFill>
                <a:latin typeface="Arial"/>
              </a:rPr>
              <a:t>complex</a:t>
            </a:r>
            <a:r>
              <a:rPr b="0" lang="en-SI" sz="1400" spc="-1" strike="noStrike">
                <a:solidFill>
                  <a:srgbClr val="000000"/>
                </a:solidFill>
                <a:latin typeface="Arial"/>
              </a:rPr>
              <a:t> machincal structure (e.g., robotic arm).</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How would it behave if we </a:t>
            </a:r>
            <a:r>
              <a:rPr b="0" lang="en-SI" sz="1400" spc="-1" strike="noStrike">
                <a:solidFill>
                  <a:srgbClr val="ff0000"/>
                </a:solidFill>
                <a:latin typeface="Arial"/>
              </a:rPr>
              <a:t>interact</a:t>
            </a:r>
            <a:r>
              <a:rPr b="0" lang="en-SI" sz="1400" spc="-1" strike="noStrike">
                <a:solidFill>
                  <a:srgbClr val="000000"/>
                </a:solidFill>
                <a:latin typeface="Arial"/>
              </a:rPr>
              <a:t> with it at an </a:t>
            </a:r>
            <a:r>
              <a:rPr b="0" lang="en-SI" sz="1400" spc="-1" strike="noStrike">
                <a:solidFill>
                  <a:srgbClr val="0000ff"/>
                </a:solidFill>
                <a:latin typeface="Arial"/>
              </a:rPr>
              <a:t>arbitrary point</a:t>
            </a:r>
            <a:r>
              <a:rPr b="0" lang="en-SI" sz="1400" spc="-1" strike="noStrike">
                <a:solidFill>
                  <a:srgbClr val="000000"/>
                </a:solidFill>
                <a:latin typeface="Arial"/>
              </a:rPr>
              <a:t> (e.g., endpoint </a:t>
            </a:r>
            <a:r>
              <a:rPr b="1" i="1" lang="en-SI" sz="1400" spc="-1" strike="noStrike">
                <a:solidFill>
                  <a:srgbClr val="000000"/>
                </a:solidFill>
                <a:latin typeface="Times New Roman"/>
              </a:rPr>
              <a:t>x</a:t>
            </a:r>
            <a:r>
              <a:rPr b="0" lang="en-SI" sz="1400" spc="-1" strike="noStrike">
                <a:solidFill>
                  <a:srgbClr val="000000"/>
                </a:solidFill>
                <a:latin typeface="Arial"/>
              </a:rPr>
              <a:t>)?</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Such a structure has </a:t>
            </a:r>
            <a:r>
              <a:rPr b="1" lang="en-SI" sz="1400" spc="-1" strike="noStrike">
                <a:solidFill>
                  <a:srgbClr val="000000"/>
                </a:solidFill>
                <a:latin typeface="Arial"/>
              </a:rPr>
              <a:t>many</a:t>
            </a:r>
            <a:r>
              <a:rPr b="0" lang="en-SI" sz="1400" spc="-1" strike="noStrike">
                <a:solidFill>
                  <a:srgbClr val="000000"/>
                </a:solidFill>
                <a:latin typeface="Arial"/>
              </a:rPr>
              <a:t> connected </a:t>
            </a:r>
            <a:r>
              <a:rPr b="0" lang="en-SI" sz="1400" spc="-1" strike="noStrike">
                <a:solidFill>
                  <a:srgbClr val="c448de"/>
                </a:solidFill>
                <a:latin typeface="Arial"/>
              </a:rPr>
              <a:t>mechicnal elements</a:t>
            </a:r>
            <a:r>
              <a:rPr b="0" lang="en-SI" sz="1400" spc="-1" strike="noStrike">
                <a:solidFill>
                  <a:srgbClr val="000000"/>
                </a:solidFill>
                <a:latin typeface="Arial"/>
              </a:rPr>
              <a:t> that contribute to the </a:t>
            </a:r>
            <a:r>
              <a:rPr b="0" lang="en-SI" sz="1400" spc="-1" strike="noStrike">
                <a:solidFill>
                  <a:srgbClr val="ff0000"/>
                </a:solidFill>
                <a:latin typeface="Arial"/>
              </a:rPr>
              <a:t>interaction</a:t>
            </a:r>
            <a:r>
              <a:rPr b="0" lang="en-SI" sz="1400" spc="-1" strike="noStrike">
                <a:solidFill>
                  <a:srgbClr val="000000"/>
                </a:solidFill>
                <a:latin typeface="Arial"/>
              </a:rPr>
              <a:t>.</a:t>
            </a:r>
            <a:endParaRPr b="0" lang="en-US" sz="1400" spc="-1" strike="noStrike">
              <a:latin typeface="Arial"/>
            </a:endParaRPr>
          </a:p>
          <a:p>
            <a:pPr>
              <a:lnSpc>
                <a:spcPct val="100000"/>
              </a:lnSpc>
              <a:spcBef>
                <a:spcPts val="281"/>
              </a:spcBef>
              <a:buNone/>
            </a:pPr>
            <a:endParaRPr b="0" lang="en-US" sz="1400" spc="-1" strike="noStrike">
              <a:latin typeface="Arial"/>
            </a:endParaRPr>
          </a:p>
          <a:p>
            <a:pPr marL="343080" indent="-343080">
              <a:lnSpc>
                <a:spcPct val="100000"/>
              </a:lnSpc>
              <a:spcBef>
                <a:spcPts val="281"/>
              </a:spcBef>
              <a:buClr>
                <a:srgbClr val="00a6d6"/>
              </a:buClr>
              <a:buFont typeface="Arial"/>
              <a:buChar char="•"/>
            </a:pPr>
            <a:r>
              <a:rPr b="0" lang="en-SI" sz="1400" spc="-1" strike="noStrike">
                <a:solidFill>
                  <a:srgbClr val="000000"/>
                </a:solidFill>
                <a:latin typeface="Arial"/>
              </a:rPr>
              <a:t>Can we </a:t>
            </a:r>
            <a:r>
              <a:rPr b="0" lang="en-SI" sz="1400" spc="-1" strike="noStrike">
                <a:solidFill>
                  <a:srgbClr val="008000"/>
                </a:solidFill>
                <a:latin typeface="Arial"/>
              </a:rPr>
              <a:t>simplify</a:t>
            </a:r>
            <a:r>
              <a:rPr b="0" lang="en-SI" sz="1400" spc="-1" strike="noStrike">
                <a:solidFill>
                  <a:srgbClr val="000000"/>
                </a:solidFill>
                <a:latin typeface="Arial"/>
              </a:rPr>
              <a:t> the way we describe the </a:t>
            </a:r>
            <a:r>
              <a:rPr b="0" lang="en-SI" sz="1400" spc="-1" strike="noStrike">
                <a:solidFill>
                  <a:srgbClr val="c448de"/>
                </a:solidFill>
                <a:latin typeface="Arial"/>
              </a:rPr>
              <a:t>interaction behaviour</a:t>
            </a:r>
            <a:r>
              <a:rPr b="0" lang="en-SI" sz="1400" spc="-1" strike="noStrike">
                <a:solidFill>
                  <a:srgbClr val="000000"/>
                </a:solidFill>
                <a:latin typeface="Arial"/>
              </a:rPr>
              <a:t> at a </a:t>
            </a:r>
            <a:r>
              <a:rPr b="0" lang="en-SI" sz="1400" spc="-1" strike="noStrike">
                <a:solidFill>
                  <a:srgbClr val="0000ff"/>
                </a:solidFill>
                <a:latin typeface="Arial"/>
              </a:rPr>
              <a:t>specific point</a:t>
            </a:r>
            <a:r>
              <a:rPr b="0" lang="en-SI" sz="1400" spc="-1" strike="noStrike">
                <a:solidFill>
                  <a:srgbClr val="000000"/>
                </a:solidFill>
                <a:latin typeface="Arial"/>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p:nvPr>
        </p:nvSpPr>
        <p:spPr>
          <a:xfrm>
            <a:off x="4343760" y="757800"/>
            <a:ext cx="4525560" cy="345636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The </a:t>
            </a:r>
            <a:r>
              <a:rPr b="0" lang="en-US" sz="1400" spc="-1" strike="noStrike">
                <a:solidFill>
                  <a:srgbClr val="ff0000"/>
                </a:solidFill>
                <a:latin typeface="Arial"/>
              </a:rPr>
              <a:t>interaction</a:t>
            </a:r>
            <a:r>
              <a:rPr b="0" lang="en-US" sz="1400" spc="-1" strike="noStrike">
                <a:solidFill>
                  <a:srgbClr val="000000"/>
                </a:solidFill>
                <a:latin typeface="Arial"/>
              </a:rPr>
              <a:t> at the endpoint can be described by the </a:t>
            </a:r>
            <a:r>
              <a:rPr b="0" lang="en-US" sz="1400" spc="-1" strike="noStrike">
                <a:solidFill>
                  <a:srgbClr val="c448de"/>
                </a:solidFill>
                <a:latin typeface="Arial"/>
              </a:rPr>
              <a:t>impedance</a:t>
            </a:r>
            <a:r>
              <a:rPr b="0" lang="en-US" sz="1400" spc="-1" strike="noStrike">
                <a:solidFill>
                  <a:srgbClr val="000000"/>
                </a:solidFill>
                <a:latin typeface="Arial"/>
              </a:rPr>
              <a:t>, composed of </a:t>
            </a:r>
            <a:r>
              <a:rPr b="1" lang="en-US" sz="1400" spc="-1" strike="noStrike">
                <a:solidFill>
                  <a:srgbClr val="000000"/>
                </a:solidFill>
                <a:latin typeface="Arial"/>
              </a:rPr>
              <a:t>virtual</a:t>
            </a:r>
            <a:r>
              <a:rPr b="0" lang="en-US" sz="1400" spc="-1" strike="noStrike">
                <a:solidFill>
                  <a:srgbClr val="000000"/>
                </a:solidFill>
                <a:latin typeface="Arial"/>
              </a:rPr>
              <a:t> </a:t>
            </a:r>
            <a:r>
              <a:rPr b="0" lang="en-US" sz="1400" spc="-1" strike="noStrike">
                <a:solidFill>
                  <a:srgbClr val="008000"/>
                </a:solidFill>
                <a:latin typeface="Arial"/>
              </a:rPr>
              <a:t>mass, damper and spring</a:t>
            </a:r>
            <a:r>
              <a:rPr b="0" lang="en-US" sz="1400" spc="-1" strike="noStrike">
                <a:solidFill>
                  <a:srgbClr val="000000"/>
                </a:solidFill>
                <a:latin typeface="Arial"/>
              </a:rPr>
              <a:t>:</a:t>
            </a:r>
            <a:endParaRPr b="0" lang="en-US" sz="1400" spc="-1" strike="noStrike">
              <a:solidFill>
                <a:srgbClr val="000000"/>
              </a:solidFill>
              <a:latin typeface="Arial"/>
            </a:endParaRPr>
          </a:p>
        </p:txBody>
      </p:sp>
      <p:sp>
        <p:nvSpPr>
          <p:cNvPr id="316" name="TextBox 17"/>
          <p:cNvSpPr/>
          <p:nvPr/>
        </p:nvSpPr>
        <p:spPr>
          <a:xfrm>
            <a:off x="4343760" y="3210480"/>
            <a:ext cx="479988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the above equation assumes that the force is acting from the robot on the environment (i.e., from the robot’s perspective).</a:t>
            </a:r>
            <a:endParaRPr b="0" lang="en-US" sz="1200" spc="-1" strike="noStrike">
              <a:latin typeface="Arial"/>
            </a:endParaRPr>
          </a:p>
          <a:p>
            <a:pPr>
              <a:lnSpc>
                <a:spcPct val="100000"/>
              </a:lnSpc>
              <a:buNone/>
            </a:pPr>
            <a:r>
              <a:rPr b="0" lang="en-US" sz="1200" spc="-1" strike="noStrike">
                <a:solidFill>
                  <a:srgbClr val="000000"/>
                </a:solidFill>
                <a:latin typeface="Arial"/>
              </a:rPr>
              <a:t>If you reverse the signs of reference and actual positions </a:t>
            </a:r>
            <a:r>
              <a:rPr b="0" i="1" lang="en-US" sz="1200" spc="-1" strike="noStrike">
                <a:solidFill>
                  <a:srgbClr val="000000"/>
                </a:solidFill>
                <a:latin typeface="Arial"/>
              </a:rPr>
              <a:t>x</a:t>
            </a:r>
            <a:r>
              <a:rPr b="0" lang="en-US" sz="1200" spc="-1" strike="noStrike">
                <a:solidFill>
                  <a:srgbClr val="000000"/>
                </a:solidFill>
                <a:latin typeface="Arial"/>
              </a:rPr>
              <a:t>, it will be from the environment on the robot (i.e., as shown in the figure).</a:t>
            </a:r>
            <a:endParaRPr b="0" lang="en-US" sz="1200" spc="-1" strike="noStrike">
              <a:latin typeface="Arial"/>
            </a:endParaRPr>
          </a:p>
        </p:txBody>
      </p:sp>
      <p:sp>
        <p:nvSpPr>
          <p:cNvPr id="317" name="PlaceHolder 2"/>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OF MACHANICAL SYSTEM AT SPECIFIC POINT</a:t>
            </a:r>
            <a:endParaRPr b="0" lang="en-US" sz="2000" spc="-1" strike="noStrike">
              <a:solidFill>
                <a:srgbClr val="000000"/>
              </a:solidFill>
              <a:latin typeface="Arial"/>
            </a:endParaRPr>
          </a:p>
        </p:txBody>
      </p:sp>
      <p:graphicFrame>
        <p:nvGraphicFramePr>
          <p:cNvPr id="318" name="Object 3"/>
          <p:cNvGraphicFramePr/>
          <p:nvPr/>
        </p:nvGraphicFramePr>
        <p:xfrm>
          <a:off x="4668840" y="1760400"/>
          <a:ext cx="2720520" cy="407520"/>
        </p:xfrm>
        <a:graphic>
          <a:graphicData uri="http://schemas.openxmlformats.org/presentationml/2006/ole">
            <p:oleObj progId="Equation.DSMT4" r:id="rId1" spid="">
              <p:embed/>
              <p:pic>
                <p:nvPicPr>
                  <p:cNvPr id="319" name="Object 3" descr=""/>
                  <p:cNvPicPr/>
                  <p:nvPr/>
                </p:nvPicPr>
                <p:blipFill>
                  <a:blip r:embed="rId2"/>
                  <a:stretch/>
                </p:blipFill>
                <p:spPr>
                  <a:xfrm>
                    <a:off x="4668840" y="1760400"/>
                    <a:ext cx="2720520" cy="407520"/>
                  </a:xfrm>
                  <a:prstGeom prst="rect">
                    <a:avLst/>
                  </a:prstGeom>
                  <a:ln w="0">
                    <a:noFill/>
                  </a:ln>
                </p:spPr>
              </p:pic>
            </p:oleObj>
          </a:graphicData>
        </a:graphic>
      </p:graphicFrame>
      <p:graphicFrame>
        <p:nvGraphicFramePr>
          <p:cNvPr id="320" name="Object 7"/>
          <p:cNvGraphicFramePr/>
          <p:nvPr/>
        </p:nvGraphicFramePr>
        <p:xfrm>
          <a:off x="4680000" y="2496960"/>
          <a:ext cx="1699920" cy="407520"/>
        </p:xfrm>
        <a:graphic>
          <a:graphicData uri="http://schemas.openxmlformats.org/presentationml/2006/ole">
            <p:oleObj progId="Equation.DSMT4" r:id="rId3" spid="">
              <p:embed/>
              <p:pic>
                <p:nvPicPr>
                  <p:cNvPr id="321" name="Object 7" descr=""/>
                  <p:cNvPicPr/>
                  <p:nvPr/>
                </p:nvPicPr>
                <p:blipFill>
                  <a:blip r:embed="rId4"/>
                  <a:stretch/>
                </p:blipFill>
                <p:spPr>
                  <a:xfrm>
                    <a:off x="4680000" y="2496960"/>
                    <a:ext cx="1699920" cy="407520"/>
                  </a:xfrm>
                  <a:prstGeom prst="rect">
                    <a:avLst/>
                  </a:prstGeom>
                  <a:ln w="0">
                    <a:noFill/>
                  </a:ln>
                </p:spPr>
              </p:pic>
            </p:oleObj>
          </a:graphicData>
        </a:graphic>
      </p:graphicFrame>
      <p:pic>
        <p:nvPicPr>
          <p:cNvPr id="322" name="Picture 43" descr=""/>
          <p:cNvPicPr/>
          <p:nvPr/>
        </p:nvPicPr>
        <p:blipFill>
          <a:blip r:embed="rId5"/>
          <a:stretch/>
        </p:blipFill>
        <p:spPr>
          <a:xfrm>
            <a:off x="222480" y="1069200"/>
            <a:ext cx="2694960" cy="30247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p:nvPr>
        </p:nvSpPr>
        <p:spPr>
          <a:xfrm>
            <a:off x="4343760" y="757800"/>
            <a:ext cx="4525560" cy="345636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The </a:t>
            </a:r>
            <a:r>
              <a:rPr b="0" lang="en-US" sz="1400" spc="-1" strike="noStrike">
                <a:solidFill>
                  <a:srgbClr val="ff0000"/>
                </a:solidFill>
                <a:latin typeface="Arial"/>
              </a:rPr>
              <a:t>interaction</a:t>
            </a:r>
            <a:r>
              <a:rPr b="0" lang="en-US" sz="1400" spc="-1" strike="noStrike">
                <a:solidFill>
                  <a:srgbClr val="000000"/>
                </a:solidFill>
                <a:latin typeface="Arial"/>
              </a:rPr>
              <a:t> at the endpoint can be described by the </a:t>
            </a:r>
            <a:r>
              <a:rPr b="0" lang="en-US" sz="1400" spc="-1" strike="noStrike">
                <a:solidFill>
                  <a:srgbClr val="c448de"/>
                </a:solidFill>
                <a:latin typeface="Arial"/>
              </a:rPr>
              <a:t>impedance</a:t>
            </a:r>
            <a:r>
              <a:rPr b="0" lang="en-US" sz="1400" spc="-1" strike="noStrike">
                <a:solidFill>
                  <a:srgbClr val="000000"/>
                </a:solidFill>
                <a:latin typeface="Arial"/>
              </a:rPr>
              <a:t>, composed of </a:t>
            </a:r>
            <a:r>
              <a:rPr b="1" lang="en-US" sz="1400" spc="-1" strike="noStrike">
                <a:solidFill>
                  <a:srgbClr val="000000"/>
                </a:solidFill>
                <a:latin typeface="Arial"/>
              </a:rPr>
              <a:t>virtual</a:t>
            </a:r>
            <a:r>
              <a:rPr b="0" lang="en-US" sz="1400" spc="-1" strike="noStrike">
                <a:solidFill>
                  <a:srgbClr val="000000"/>
                </a:solidFill>
                <a:latin typeface="Arial"/>
              </a:rPr>
              <a:t> </a:t>
            </a:r>
            <a:r>
              <a:rPr b="0" lang="en-US" sz="1400" spc="-1" strike="noStrike">
                <a:solidFill>
                  <a:srgbClr val="008000"/>
                </a:solidFill>
                <a:latin typeface="Arial"/>
              </a:rPr>
              <a:t>mass, damper and spring</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sp>
        <p:nvSpPr>
          <p:cNvPr id="324" name="PlaceHolder 2"/>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OF MACHANICAL SYSTEM AT SPECIFIC POINT</a:t>
            </a:r>
            <a:endParaRPr b="0" lang="en-US" sz="2000" spc="-1" strike="noStrike">
              <a:solidFill>
                <a:srgbClr val="000000"/>
              </a:solidFill>
              <a:latin typeface="Arial"/>
            </a:endParaRPr>
          </a:p>
        </p:txBody>
      </p:sp>
      <p:graphicFrame>
        <p:nvGraphicFramePr>
          <p:cNvPr id="325" name=""/>
          <p:cNvGraphicFramePr/>
          <p:nvPr/>
        </p:nvGraphicFramePr>
        <p:xfrm>
          <a:off x="4668840" y="1760400"/>
          <a:ext cx="2720520" cy="407520"/>
        </p:xfrm>
        <a:graphic>
          <a:graphicData uri="http://schemas.openxmlformats.org/presentationml/2006/ole">
            <p:oleObj progId="Equation.DSMT4" r:id="rId1" spid="">
              <p:embed/>
              <p:pic>
                <p:nvPicPr>
                  <p:cNvPr id="326" name="" descr=""/>
                  <p:cNvPicPr/>
                  <p:nvPr/>
                </p:nvPicPr>
                <p:blipFill>
                  <a:blip r:embed="rId2"/>
                  <a:stretch/>
                </p:blipFill>
                <p:spPr>
                  <a:xfrm>
                    <a:off x="4668840" y="1760400"/>
                    <a:ext cx="2720520" cy="407520"/>
                  </a:xfrm>
                  <a:prstGeom prst="rect">
                    <a:avLst/>
                  </a:prstGeom>
                  <a:ln w="0">
                    <a:noFill/>
                  </a:ln>
                </p:spPr>
              </p:pic>
            </p:oleObj>
          </a:graphicData>
        </a:graphic>
      </p:graphicFrame>
      <p:graphicFrame>
        <p:nvGraphicFramePr>
          <p:cNvPr id="327" name=""/>
          <p:cNvGraphicFramePr/>
          <p:nvPr/>
        </p:nvGraphicFramePr>
        <p:xfrm>
          <a:off x="4680000" y="2496960"/>
          <a:ext cx="1699920" cy="407520"/>
        </p:xfrm>
        <a:graphic>
          <a:graphicData uri="http://schemas.openxmlformats.org/presentationml/2006/ole">
            <p:oleObj progId="Equation.DSMT4" r:id="rId3" spid="">
              <p:embed/>
              <p:pic>
                <p:nvPicPr>
                  <p:cNvPr id="328" name="" descr=""/>
                  <p:cNvPicPr/>
                  <p:nvPr/>
                </p:nvPicPr>
                <p:blipFill>
                  <a:blip r:embed="rId4"/>
                  <a:stretch/>
                </p:blipFill>
                <p:spPr>
                  <a:xfrm>
                    <a:off x="4680000" y="2496960"/>
                    <a:ext cx="1699920" cy="407520"/>
                  </a:xfrm>
                  <a:prstGeom prst="rect">
                    <a:avLst/>
                  </a:prstGeom>
                  <a:ln w="0">
                    <a:noFill/>
                  </a:ln>
                </p:spPr>
              </p:pic>
            </p:oleObj>
          </a:graphicData>
        </a:graphic>
      </p:graphicFrame>
      <p:sp>
        <p:nvSpPr>
          <p:cNvPr id="329" name="TextBox 8"/>
          <p:cNvSpPr/>
          <p:nvPr/>
        </p:nvSpPr>
        <p:spPr>
          <a:xfrm>
            <a:off x="5027040" y="2146680"/>
            <a:ext cx="563760" cy="4244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100" spc="-1" strike="noStrike">
                <a:solidFill>
                  <a:srgbClr val="595959"/>
                </a:solidFill>
                <a:latin typeface="Arial"/>
              </a:rPr>
              <a:t>inertia</a:t>
            </a:r>
            <a:endParaRPr b="0" lang="en-US" sz="1100" spc="-1" strike="noStrike">
              <a:latin typeface="Arial"/>
            </a:endParaRPr>
          </a:p>
          <a:p>
            <a:pPr algn="ctr">
              <a:lnSpc>
                <a:spcPct val="100000"/>
              </a:lnSpc>
              <a:buNone/>
            </a:pPr>
            <a:r>
              <a:rPr b="0" lang="en-US" sz="1100" spc="-1" strike="noStrike">
                <a:solidFill>
                  <a:srgbClr val="595959"/>
                </a:solidFill>
                <a:latin typeface="Arial"/>
              </a:rPr>
              <a:t>matrix</a:t>
            </a:r>
            <a:endParaRPr b="0" lang="en-US" sz="1100" spc="-1" strike="noStrike">
              <a:latin typeface="Arial"/>
            </a:endParaRPr>
          </a:p>
        </p:txBody>
      </p:sp>
      <p:sp>
        <p:nvSpPr>
          <p:cNvPr id="330" name="TextBox 12"/>
          <p:cNvSpPr/>
          <p:nvPr/>
        </p:nvSpPr>
        <p:spPr>
          <a:xfrm>
            <a:off x="5504760" y="2146680"/>
            <a:ext cx="717480" cy="4244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100" spc="-1" strike="noStrike">
                <a:solidFill>
                  <a:srgbClr val="14a1cf"/>
                </a:solidFill>
                <a:latin typeface="Arial"/>
              </a:rPr>
              <a:t>damping</a:t>
            </a:r>
            <a:endParaRPr b="0" lang="en-US" sz="1100" spc="-1" strike="noStrike">
              <a:latin typeface="Arial"/>
            </a:endParaRPr>
          </a:p>
          <a:p>
            <a:pPr algn="ctr">
              <a:lnSpc>
                <a:spcPct val="100000"/>
              </a:lnSpc>
              <a:buNone/>
            </a:pPr>
            <a:r>
              <a:rPr b="0" lang="en-US" sz="1100" spc="-1" strike="noStrike">
                <a:solidFill>
                  <a:srgbClr val="14a1cf"/>
                </a:solidFill>
                <a:latin typeface="Arial"/>
              </a:rPr>
              <a:t>matrix</a:t>
            </a:r>
            <a:endParaRPr b="0" lang="en-US" sz="1100" spc="-1" strike="noStrike">
              <a:latin typeface="Arial"/>
            </a:endParaRPr>
          </a:p>
        </p:txBody>
      </p:sp>
      <p:sp>
        <p:nvSpPr>
          <p:cNvPr id="331" name="TextBox 14"/>
          <p:cNvSpPr/>
          <p:nvPr/>
        </p:nvSpPr>
        <p:spPr>
          <a:xfrm>
            <a:off x="6104520" y="2148120"/>
            <a:ext cx="693000" cy="4244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100" spc="-1" strike="noStrike">
                <a:solidFill>
                  <a:srgbClr val="ff0000"/>
                </a:solidFill>
                <a:latin typeface="Arial"/>
              </a:rPr>
              <a:t>stiffness</a:t>
            </a:r>
            <a:endParaRPr b="0" lang="en-US" sz="1100" spc="-1" strike="noStrike">
              <a:latin typeface="Arial"/>
            </a:endParaRPr>
          </a:p>
          <a:p>
            <a:pPr algn="ctr">
              <a:lnSpc>
                <a:spcPct val="100000"/>
              </a:lnSpc>
              <a:buNone/>
            </a:pPr>
            <a:r>
              <a:rPr b="0" lang="en-US" sz="1100" spc="-1" strike="noStrike">
                <a:solidFill>
                  <a:srgbClr val="ff0000"/>
                </a:solidFill>
                <a:latin typeface="Arial"/>
              </a:rPr>
              <a:t>matrix</a:t>
            </a:r>
            <a:endParaRPr b="0" lang="en-US" sz="1100" spc="-1" strike="noStrike">
              <a:latin typeface="Arial"/>
            </a:endParaRPr>
          </a:p>
        </p:txBody>
      </p:sp>
      <p:sp>
        <p:nvSpPr>
          <p:cNvPr id="332" name="Rectangle 15"/>
          <p:cNvSpPr/>
          <p:nvPr/>
        </p:nvSpPr>
        <p:spPr>
          <a:xfrm>
            <a:off x="6296040" y="1742040"/>
            <a:ext cx="25344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3" name="TextBox 16"/>
          <p:cNvSpPr/>
          <p:nvPr/>
        </p:nvSpPr>
        <p:spPr>
          <a:xfrm>
            <a:off x="4343760" y="3207600"/>
            <a:ext cx="4617000" cy="1367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a:t>
            </a:r>
            <a:r>
              <a:rPr b="0" i="1" lang="en-US" sz="1200" spc="-1" strike="noStrike">
                <a:solidFill>
                  <a:srgbClr val="000000"/>
                </a:solidFill>
                <a:latin typeface="Arial"/>
              </a:rPr>
              <a:t>m</a:t>
            </a:r>
            <a:r>
              <a:rPr b="0" lang="en-US" sz="1200" spc="-1" strike="noStrike">
                <a:solidFill>
                  <a:srgbClr val="000000"/>
                </a:solidFill>
                <a:latin typeface="Arial"/>
              </a:rPr>
              <a:t> represents the dimension of Cartesian space (typically three positions and three rotations). Variable </a:t>
            </a:r>
            <a:r>
              <a:rPr b="1" i="1" lang="en-US" sz="1200" spc="-1" strike="noStrike">
                <a:solidFill>
                  <a:srgbClr val="000000"/>
                </a:solidFill>
                <a:latin typeface="Arial"/>
              </a:rPr>
              <a:t>x</a:t>
            </a:r>
            <a:r>
              <a:rPr b="0" lang="en-US" sz="1200" spc="-1" strike="noStrike">
                <a:solidFill>
                  <a:srgbClr val="000000"/>
                </a:solidFill>
                <a:latin typeface="Arial"/>
              </a:rPr>
              <a:t> is typically a vector of positions and orientations.</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r>
              <a:rPr b="0" lang="en-US" sz="1200" spc="-1" strike="noStrike">
                <a:solidFill>
                  <a:srgbClr val="000000"/>
                </a:solidFill>
                <a:latin typeface="Arial"/>
              </a:rPr>
              <a:t>In practice, inertia is not often included, due to difficulty of measuring acceleration and since not many practical tasks require control of acceleration.</a:t>
            </a:r>
            <a:endParaRPr b="0" lang="en-US" sz="1200" spc="-1" strike="noStrike">
              <a:latin typeface="Arial"/>
            </a:endParaRPr>
          </a:p>
        </p:txBody>
      </p:sp>
      <p:sp>
        <p:nvSpPr>
          <p:cNvPr id="334" name="Rectangle 19"/>
          <p:cNvSpPr/>
          <p:nvPr/>
        </p:nvSpPr>
        <p:spPr>
          <a:xfrm>
            <a:off x="5710320" y="1740600"/>
            <a:ext cx="251640" cy="404280"/>
          </a:xfrm>
          <a:prstGeom prst="rect">
            <a:avLst/>
          </a:prstGeom>
          <a:noFill/>
          <a:ln w="25400">
            <a:solidFill>
              <a:srgbClr val="14a1c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5" name="Rectangle 21"/>
          <p:cNvSpPr/>
          <p:nvPr/>
        </p:nvSpPr>
        <p:spPr>
          <a:xfrm>
            <a:off x="5153760" y="1740600"/>
            <a:ext cx="253440" cy="404280"/>
          </a:xfrm>
          <a:prstGeom prst="rect">
            <a:avLst/>
          </a:prstGeom>
          <a:noFill/>
          <a:ln w="25400">
            <a:solidFill>
              <a:srgbClr val="000000">
                <a:lumMod val="65000"/>
                <a:lumOff val="35000"/>
              </a:srgbClr>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336" name="Picture 23" descr=""/>
          <p:cNvPicPr/>
          <p:nvPr/>
        </p:nvPicPr>
        <p:blipFill>
          <a:blip r:embed="rId5"/>
          <a:stretch/>
        </p:blipFill>
        <p:spPr>
          <a:xfrm>
            <a:off x="222480" y="1069200"/>
            <a:ext cx="2694960" cy="3024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0" y="965880"/>
            <a:ext cx="9143640" cy="2789280"/>
          </a:xfrm>
          <a:prstGeom prst="rect">
            <a:avLst/>
          </a:prstGeom>
          <a:noFill/>
          <a:ln w="0">
            <a:noFill/>
          </a:ln>
        </p:spPr>
        <p:txBody>
          <a:bodyPr anchor="ctr">
            <a:noAutofit/>
          </a:bodyPr>
          <a:p>
            <a:pPr algn="ctr">
              <a:lnSpc>
                <a:spcPct val="100000"/>
              </a:lnSpc>
              <a:buNone/>
            </a:pPr>
            <a:r>
              <a:rPr b="1" lang="en-US" sz="3300" spc="-1" strike="noStrike">
                <a:solidFill>
                  <a:srgbClr val="00a6d6"/>
                </a:solidFill>
                <a:latin typeface="Arial"/>
              </a:rPr>
              <a:t>ENDPOINT IMPEDANCE CONTROL</a:t>
            </a:r>
            <a:endParaRPr b="0" lang="en-US"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p:nvPr>
        </p:nvSpPr>
        <p:spPr>
          <a:xfrm>
            <a:off x="4343760" y="757800"/>
            <a:ext cx="4525560" cy="345636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we have a model to </a:t>
            </a:r>
            <a:r>
              <a:rPr b="0" lang="en-US" sz="1400" spc="-1" strike="noStrike">
                <a:solidFill>
                  <a:srgbClr val="008000"/>
                </a:solidFill>
                <a:latin typeface="Arial"/>
              </a:rPr>
              <a:t>compensate arm dynamics</a:t>
            </a:r>
            <a:r>
              <a:rPr b="0" lang="en-US" sz="1400" spc="-1" strike="noStrike">
                <a:solidFill>
                  <a:srgbClr val="000000"/>
                </a:solidFill>
                <a:latin typeface="Arial"/>
              </a:rPr>
              <a:t>, we can use a </a:t>
            </a:r>
            <a:r>
              <a:rPr b="0" lang="en-US" sz="1400" spc="-1" strike="noStrike">
                <a:solidFill>
                  <a:srgbClr val="c448de"/>
                </a:solidFill>
                <a:latin typeface="Arial"/>
              </a:rPr>
              <a:t>virtual impedance</a:t>
            </a:r>
            <a:r>
              <a:rPr b="0" lang="en-US" sz="1400" spc="-1" strike="noStrike">
                <a:solidFill>
                  <a:srgbClr val="000000"/>
                </a:solidFill>
                <a:latin typeface="Arial"/>
              </a:rPr>
              <a:t> at the endpoint to </a:t>
            </a:r>
            <a:r>
              <a:rPr b="1" lang="en-US" sz="1400" spc="-1" strike="noStrike">
                <a:solidFill>
                  <a:srgbClr val="000000"/>
                </a:solidFill>
                <a:latin typeface="Arial"/>
              </a:rPr>
              <a:t>control</a:t>
            </a:r>
            <a:r>
              <a:rPr b="0" lang="en-US" sz="1400" spc="-1" strike="noStrike">
                <a:solidFill>
                  <a:srgbClr val="000000"/>
                </a:solidFill>
                <a:latin typeface="Arial"/>
              </a:rPr>
              <a:t> its motion.</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The impedance controller includes </a:t>
            </a:r>
            <a:r>
              <a:rPr b="0" lang="en-US" sz="1400" spc="-1" strike="noStrike">
                <a:solidFill>
                  <a:srgbClr val="c448de"/>
                </a:solidFill>
                <a:latin typeface="Arial"/>
              </a:rPr>
              <a:t>virtual spring-damper</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sp>
        <p:nvSpPr>
          <p:cNvPr id="339" name="PlaceHolder 2"/>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ENDPOINT POSITION TRACKING</a:t>
            </a:r>
            <a:endParaRPr b="0" lang="en-US" sz="2000" spc="-1" strike="noStrike">
              <a:solidFill>
                <a:srgbClr val="000000"/>
              </a:solidFill>
              <a:latin typeface="Arial"/>
            </a:endParaRPr>
          </a:p>
        </p:txBody>
      </p:sp>
      <p:sp>
        <p:nvSpPr>
          <p:cNvPr id="340" name="Rectangle 6"/>
          <p:cNvSpPr/>
          <p:nvPr/>
        </p:nvSpPr>
        <p:spPr>
          <a:xfrm>
            <a:off x="6080760" y="2332440"/>
            <a:ext cx="1122480" cy="40428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1" name="TextBox 9"/>
          <p:cNvSpPr/>
          <p:nvPr/>
        </p:nvSpPr>
        <p:spPr>
          <a:xfrm>
            <a:off x="5289480" y="2823840"/>
            <a:ext cx="2691000" cy="72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0000"/>
                </a:solidFill>
                <a:latin typeface="Arial"/>
              </a:rPr>
              <a:t>We use spring element to force the robot endpoint toward the reference position.</a:t>
            </a:r>
            <a:endParaRPr b="0" lang="en-US" sz="1400" spc="-1" strike="noStrike">
              <a:latin typeface="Arial"/>
            </a:endParaRPr>
          </a:p>
        </p:txBody>
      </p:sp>
      <p:sp>
        <p:nvSpPr>
          <p:cNvPr id="342" name="TextBox 10"/>
          <p:cNvSpPr/>
          <p:nvPr/>
        </p:nvSpPr>
        <p:spPr>
          <a:xfrm>
            <a:off x="4343760" y="3668760"/>
            <a:ext cx="461700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in this scenario, we want to move the robot endpoint from its actual position to the desired </a:t>
            </a:r>
            <a:r>
              <a:rPr b="0" lang="en-US" sz="1200" spc="-1" strike="noStrike">
                <a:solidFill>
                  <a:srgbClr val="008000"/>
                </a:solidFill>
                <a:latin typeface="Arial"/>
              </a:rPr>
              <a:t>reference position</a:t>
            </a:r>
            <a:r>
              <a:rPr b="0" lang="en-US" sz="1200" spc="-1" strike="noStrike">
                <a:solidFill>
                  <a:srgbClr val="000000"/>
                </a:solidFill>
                <a:latin typeface="Arial"/>
              </a:rPr>
              <a:t> (green cross).</a:t>
            </a:r>
            <a:endParaRPr b="0" lang="en-US" sz="1200" spc="-1" strike="noStrike">
              <a:latin typeface="Arial"/>
            </a:endParaRPr>
          </a:p>
        </p:txBody>
      </p:sp>
      <p:pic>
        <p:nvPicPr>
          <p:cNvPr id="343" name="Picture 15" descr="air0.eps"/>
          <p:cNvPicPr/>
          <p:nvPr/>
        </p:nvPicPr>
        <p:blipFill>
          <a:blip r:embed="rId1"/>
          <a:stretch/>
        </p:blipFill>
        <p:spPr>
          <a:xfrm>
            <a:off x="577440" y="1329120"/>
            <a:ext cx="3047400" cy="2773080"/>
          </a:xfrm>
          <a:prstGeom prst="rect">
            <a:avLst/>
          </a:prstGeom>
          <a:ln w="0">
            <a:noFill/>
          </a:ln>
        </p:spPr>
      </p:pic>
      <p:graphicFrame>
        <p:nvGraphicFramePr>
          <p:cNvPr id="344" name=""/>
          <p:cNvGraphicFramePr/>
          <p:nvPr/>
        </p:nvGraphicFramePr>
        <p:xfrm>
          <a:off x="5581800" y="2327400"/>
          <a:ext cx="2209320" cy="418680"/>
        </p:xfrm>
        <a:graphic>
          <a:graphicData uri="http://schemas.openxmlformats.org/presentationml/2006/ole">
            <p:oleObj progId="Equation.DSMT4" r:id="rId2" spid="">
              <p:embed/>
              <p:pic>
                <p:nvPicPr>
                  <p:cNvPr id="345" name="" descr=""/>
                  <p:cNvPicPr/>
                  <p:nvPr/>
                </p:nvPicPr>
                <p:blipFill>
                  <a:blip r:embed="rId3"/>
                  <a:stretch/>
                </p:blipFill>
                <p:spPr>
                  <a:xfrm>
                    <a:off x="5581800" y="2327400"/>
                    <a:ext cx="2209320" cy="4186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ENDPOINT POSITION TRACKING</a:t>
            </a:r>
            <a:endParaRPr b="0" lang="en-US" sz="2000" spc="-1" strike="noStrike">
              <a:solidFill>
                <a:srgbClr val="000000"/>
              </a:solidFill>
              <a:latin typeface="Arial"/>
            </a:endParaRPr>
          </a:p>
        </p:txBody>
      </p:sp>
      <p:sp>
        <p:nvSpPr>
          <p:cNvPr id="347" name="Rectangle 6"/>
          <p:cNvSpPr/>
          <p:nvPr/>
        </p:nvSpPr>
        <p:spPr>
          <a:xfrm>
            <a:off x="7157880" y="2332440"/>
            <a:ext cx="644760" cy="404280"/>
          </a:xfrm>
          <a:prstGeom prst="rect">
            <a:avLst/>
          </a:prstGeom>
          <a:noFill/>
          <a:ln w="25400">
            <a:solidFill>
              <a:srgbClr val="0000ff"/>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8" name="TextBox 2"/>
          <p:cNvSpPr/>
          <p:nvPr/>
        </p:nvSpPr>
        <p:spPr>
          <a:xfrm>
            <a:off x="6413400" y="2823840"/>
            <a:ext cx="2070720" cy="515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0000ff"/>
                </a:solidFill>
                <a:latin typeface="Arial"/>
              </a:rPr>
              <a:t>Damping term is added to stabilise the spring.</a:t>
            </a:r>
            <a:endParaRPr b="0" lang="en-US" sz="1400" spc="-1" strike="noStrike">
              <a:latin typeface="Arial"/>
            </a:endParaRPr>
          </a:p>
        </p:txBody>
      </p:sp>
      <p:sp>
        <p:nvSpPr>
          <p:cNvPr id="349" name="TextBox 10"/>
          <p:cNvSpPr/>
          <p:nvPr/>
        </p:nvSpPr>
        <p:spPr>
          <a:xfrm>
            <a:off x="4343760" y="701640"/>
            <a:ext cx="461700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ff"/>
                </a:solidFill>
                <a:latin typeface="Arial"/>
              </a:rPr>
              <a:t>Note: if the elastic element (i.e., spring) is not (properly) damped, it will oscillate and cause instability of the impedance controller. We can use </a:t>
            </a:r>
            <a:r>
              <a:rPr b="1" i="1" lang="en-US" sz="1200" spc="-1" strike="noStrike">
                <a:solidFill>
                  <a:srgbClr val="0000ff"/>
                </a:solidFill>
                <a:latin typeface="Arial"/>
              </a:rPr>
              <a:t>D = </a:t>
            </a:r>
            <a:r>
              <a:rPr b="1" lang="en-US" sz="1200" spc="-1" strike="noStrike">
                <a:solidFill>
                  <a:srgbClr val="0000ff"/>
                </a:solidFill>
                <a:latin typeface="Arial"/>
              </a:rPr>
              <a:t>2</a:t>
            </a:r>
            <a:r>
              <a:rPr b="1" i="1" lang="el-GR" sz="1200" spc="-1" strike="noStrike">
                <a:solidFill>
                  <a:srgbClr val="0000ff"/>
                </a:solidFill>
                <a:latin typeface="Arial"/>
              </a:rPr>
              <a:t>ξ√</a:t>
            </a:r>
            <a:r>
              <a:rPr b="1" i="1" lang="sl-SI" sz="1200" spc="-1" strike="noStrike">
                <a:solidFill>
                  <a:srgbClr val="0000ff"/>
                </a:solidFill>
                <a:latin typeface="Arial"/>
              </a:rPr>
              <a:t>K</a:t>
            </a:r>
            <a:r>
              <a:rPr b="0" lang="sl-SI" sz="1200" spc="-1" strike="noStrike">
                <a:solidFill>
                  <a:srgbClr val="0000ff"/>
                </a:solidFill>
                <a:latin typeface="Arial"/>
              </a:rPr>
              <a:t>, with </a:t>
            </a:r>
            <a:r>
              <a:rPr b="1" i="1" lang="el-GR" sz="1200" spc="-1" strike="noStrike">
                <a:solidFill>
                  <a:srgbClr val="0000ff"/>
                </a:solidFill>
                <a:latin typeface="Arial"/>
              </a:rPr>
              <a:t>ξ</a:t>
            </a:r>
            <a:r>
              <a:rPr b="1" i="1" lang="sl-SI" sz="1200" spc="-1" strike="noStrike">
                <a:solidFill>
                  <a:srgbClr val="0000ff"/>
                </a:solidFill>
                <a:latin typeface="Arial"/>
              </a:rPr>
              <a:t> </a:t>
            </a:r>
            <a:r>
              <a:rPr b="1" lang="sl-SI" sz="1200" spc="-1" strike="noStrike">
                <a:solidFill>
                  <a:srgbClr val="0000ff"/>
                </a:solidFill>
                <a:latin typeface="Arial"/>
              </a:rPr>
              <a:t>= 0.7</a:t>
            </a:r>
            <a:r>
              <a:rPr b="0" lang="sl-SI" sz="1200" spc="-1" strike="noStrike">
                <a:solidFill>
                  <a:srgbClr val="0000ff"/>
                </a:solidFill>
                <a:latin typeface="Arial"/>
              </a:rPr>
              <a:t> for critically damped system </a:t>
            </a:r>
            <a:r>
              <a:rPr b="0" lang="sl-SI" sz="1000" spc="-1" strike="noStrike">
                <a:solidFill>
                  <a:srgbClr val="0000ff"/>
                </a:solidFill>
                <a:latin typeface="Arial"/>
              </a:rPr>
              <a:t>[Albu-Schaffer 2013]</a:t>
            </a:r>
            <a:r>
              <a:rPr b="0" lang="sl-SI" sz="1200" spc="-1" strike="noStrike">
                <a:solidFill>
                  <a:srgbClr val="0000ff"/>
                </a:solidFill>
                <a:latin typeface="Arial"/>
              </a:rPr>
              <a:t>.</a:t>
            </a:r>
            <a:endParaRPr b="0" lang="en-US" sz="1200" spc="-1" strike="noStrike">
              <a:latin typeface="Arial"/>
            </a:endParaRPr>
          </a:p>
        </p:txBody>
      </p:sp>
      <p:pic>
        <p:nvPicPr>
          <p:cNvPr id="350" name="Picture 11" descr="air0.eps"/>
          <p:cNvPicPr/>
          <p:nvPr/>
        </p:nvPicPr>
        <p:blipFill>
          <a:blip r:embed="rId1"/>
          <a:stretch/>
        </p:blipFill>
        <p:spPr>
          <a:xfrm>
            <a:off x="577440" y="1329120"/>
            <a:ext cx="3047400" cy="2773080"/>
          </a:xfrm>
          <a:prstGeom prst="rect">
            <a:avLst/>
          </a:prstGeom>
          <a:ln w="0">
            <a:noFill/>
          </a:ln>
        </p:spPr>
      </p:pic>
      <p:graphicFrame>
        <p:nvGraphicFramePr>
          <p:cNvPr id="351" name=""/>
          <p:cNvGraphicFramePr/>
          <p:nvPr/>
        </p:nvGraphicFramePr>
        <p:xfrm>
          <a:off x="5581800" y="2327400"/>
          <a:ext cx="2209320" cy="418680"/>
        </p:xfrm>
        <a:graphic>
          <a:graphicData uri="http://schemas.openxmlformats.org/presentationml/2006/ole">
            <p:oleObj progId="Equation.DSMT4" r:id="rId2" spid="">
              <p:embed/>
              <p:pic>
                <p:nvPicPr>
                  <p:cNvPr id="352" name="" descr=""/>
                  <p:cNvPicPr/>
                  <p:nvPr/>
                </p:nvPicPr>
                <p:blipFill>
                  <a:blip r:embed="rId3"/>
                  <a:stretch/>
                </p:blipFill>
                <p:spPr>
                  <a:xfrm>
                    <a:off x="5581800" y="2327400"/>
                    <a:ext cx="2209320" cy="418680"/>
                  </a:xfrm>
                  <a:prstGeom prst="rect">
                    <a:avLst/>
                  </a:prstGeom>
                  <a:ln w="0">
                    <a:noFill/>
                  </a:ln>
                </p:spPr>
              </p:pic>
            </p:oleObj>
          </a:graphicData>
        </a:graphic>
      </p:graphicFrame>
      <p:sp>
        <p:nvSpPr>
          <p:cNvPr id="353" name="TextBox 13"/>
          <p:cNvSpPr/>
          <p:nvPr/>
        </p:nvSpPr>
        <p:spPr>
          <a:xfrm>
            <a:off x="1623600" y="2103120"/>
            <a:ext cx="3618720" cy="115524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Note: a more complete formulation of damping control is: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p:txBody>
      </p:sp>
      <p:graphicFrame>
        <p:nvGraphicFramePr>
          <p:cNvPr id="354" name=""/>
          <p:cNvGraphicFramePr/>
          <p:nvPr/>
        </p:nvGraphicFramePr>
        <p:xfrm>
          <a:off x="1967040" y="2655720"/>
          <a:ext cx="2906280" cy="418680"/>
        </p:xfrm>
        <a:graphic>
          <a:graphicData uri="http://schemas.openxmlformats.org/presentationml/2006/ole">
            <p:oleObj progId="Equation.DSMT4" r:id="rId4" spid="">
              <p:embed/>
              <p:pic>
                <p:nvPicPr>
                  <p:cNvPr id="355" name="" descr=""/>
                  <p:cNvPicPr/>
                  <p:nvPr/>
                </p:nvPicPr>
                <p:blipFill>
                  <a:blip r:embed="rId5"/>
                  <a:stretch/>
                </p:blipFill>
                <p:spPr>
                  <a:xfrm>
                    <a:off x="1967040" y="2655720"/>
                    <a:ext cx="2906280" cy="418680"/>
                  </a:xfrm>
                  <a:prstGeom prst="rect">
                    <a:avLst/>
                  </a:prstGeom>
                  <a:ln w="0">
                    <a:noFill/>
                  </a:ln>
                </p:spPr>
              </p:pic>
            </p:oleObj>
          </a:graphicData>
        </a:graphic>
      </p:graphicFrame>
      <p:sp>
        <p:nvSpPr>
          <p:cNvPr id="356" name="PlaceHolder 2"/>
          <p:cNvSpPr>
            <a:spLocks noGrp="1"/>
          </p:cNvSpPr>
          <p:nvPr>
            <p:ph/>
          </p:nvPr>
        </p:nvSpPr>
        <p:spPr>
          <a:xfrm>
            <a:off x="216000" y="4207680"/>
            <a:ext cx="8652960" cy="402480"/>
          </a:xfrm>
          <a:prstGeom prst="rect">
            <a:avLst/>
          </a:prstGeom>
          <a:noFill/>
          <a:ln w="0">
            <a:noFill/>
          </a:ln>
        </p:spPr>
        <p:txBody>
          <a:bodyPr anchor="t">
            <a:noAutofit/>
          </a:bodyPr>
          <a:p>
            <a:pPr>
              <a:lnSpc>
                <a:spcPct val="100000"/>
              </a:lnSpc>
              <a:spcBef>
                <a:spcPts val="159"/>
              </a:spcBef>
              <a:buNone/>
              <a:tabLst>
                <a:tab algn="l" pos="0"/>
              </a:tabLst>
            </a:pPr>
            <a:r>
              <a:rPr b="0" lang="en-US" sz="800" spc="-1" strike="noStrike">
                <a:solidFill>
                  <a:srgbClr val="000000"/>
                </a:solidFill>
                <a:latin typeface="Arial"/>
              </a:rPr>
              <a:t>Albu-Schaffer, A., Ott, C., Frese, U., &amp; Hirzinger, G. (2003). Cartesian impedance control of redundant robots: Recent results with the DLR-light-weight-arms. In 2003 IEEE International Conference on Robotics and Automation (Vol. 3, pp. 3704-3709).</a:t>
            </a:r>
            <a:endParaRPr b="0" lang="en-US" sz="800" spc="-1" strike="noStrike">
              <a:solidFill>
                <a:srgbClr val="000000"/>
              </a:solidFill>
              <a:latin typeface="Arial"/>
            </a:endParaRPr>
          </a:p>
          <a:p>
            <a:pPr>
              <a:lnSpc>
                <a:spcPct val="100000"/>
              </a:lnSpc>
              <a:spcBef>
                <a:spcPts val="159"/>
              </a:spcBef>
              <a:buNone/>
              <a:tabLst>
                <a:tab algn="l" pos="0"/>
              </a:tabLst>
            </a:pP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ENDPOINT POSITION TRACKING</a:t>
            </a:r>
            <a:endParaRPr b="0" lang="en-US" sz="2000" spc="-1" strike="noStrike">
              <a:solidFill>
                <a:srgbClr val="000000"/>
              </a:solidFill>
              <a:latin typeface="Arial"/>
            </a:endParaRPr>
          </a:p>
        </p:txBody>
      </p:sp>
      <p:graphicFrame>
        <p:nvGraphicFramePr>
          <p:cNvPr id="358" name=""/>
          <p:cNvGraphicFramePr/>
          <p:nvPr/>
        </p:nvGraphicFramePr>
        <p:xfrm>
          <a:off x="5484960" y="2908440"/>
          <a:ext cx="2271240" cy="439200"/>
        </p:xfrm>
        <a:graphic>
          <a:graphicData uri="http://schemas.openxmlformats.org/presentationml/2006/ole">
            <p:oleObj progId="Equation.DSMT4" r:id="rId1" spid="">
              <p:embed/>
              <p:pic>
                <p:nvPicPr>
                  <p:cNvPr id="359" name="" descr=""/>
                  <p:cNvPicPr/>
                  <p:nvPr/>
                </p:nvPicPr>
                <p:blipFill>
                  <a:blip r:embed="rId2"/>
                  <a:stretch/>
                </p:blipFill>
                <p:spPr>
                  <a:xfrm>
                    <a:off x="5484960" y="2908440"/>
                    <a:ext cx="2271240" cy="439200"/>
                  </a:xfrm>
                  <a:prstGeom prst="rect">
                    <a:avLst/>
                  </a:prstGeom>
                  <a:ln w="0">
                    <a:noFill/>
                  </a:ln>
                </p:spPr>
              </p:pic>
            </p:oleObj>
          </a:graphicData>
        </a:graphic>
      </p:graphicFrame>
      <p:sp>
        <p:nvSpPr>
          <p:cNvPr id="360" name="TextBox 7"/>
          <p:cNvSpPr/>
          <p:nvPr/>
        </p:nvSpPr>
        <p:spPr>
          <a:xfrm>
            <a:off x="4343760" y="1303560"/>
            <a:ext cx="479988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virtual spring of the controller produces a force that acts toward the reference position, which is the equilibrium of the spring.</a:t>
            </a:r>
            <a:endParaRPr b="0" lang="en-US" sz="1200" spc="-1" strike="noStrike">
              <a:latin typeface="Arial"/>
            </a:endParaRPr>
          </a:p>
        </p:txBody>
      </p:sp>
      <p:pic>
        <p:nvPicPr>
          <p:cNvPr id="361" name="Picture 9" descr="air1.eps"/>
          <p:cNvPicPr/>
          <p:nvPr/>
        </p:nvPicPr>
        <p:blipFill>
          <a:blip r:embed="rId3"/>
          <a:stretch/>
        </p:blipFill>
        <p:spPr>
          <a:xfrm>
            <a:off x="577440" y="514440"/>
            <a:ext cx="3587760" cy="3587760"/>
          </a:xfrm>
          <a:prstGeom prst="rect">
            <a:avLst/>
          </a:prstGeom>
          <a:ln w="0">
            <a:noFill/>
          </a:ln>
        </p:spPr>
      </p:pic>
      <p:graphicFrame>
        <p:nvGraphicFramePr>
          <p:cNvPr id="362" name=""/>
          <p:cNvGraphicFramePr/>
          <p:nvPr/>
        </p:nvGraphicFramePr>
        <p:xfrm>
          <a:off x="5581800" y="2327400"/>
          <a:ext cx="2209320" cy="418680"/>
        </p:xfrm>
        <a:graphic>
          <a:graphicData uri="http://schemas.openxmlformats.org/presentationml/2006/ole">
            <p:oleObj progId="Equation.DSMT4" r:id="rId4" spid="">
              <p:embed/>
              <p:pic>
                <p:nvPicPr>
                  <p:cNvPr id="363" name="" descr=""/>
                  <p:cNvPicPr/>
                  <p:nvPr/>
                </p:nvPicPr>
                <p:blipFill>
                  <a:blip r:embed="rId5"/>
                  <a:stretch/>
                </p:blipFill>
                <p:spPr>
                  <a:xfrm>
                    <a:off x="5581800" y="2327400"/>
                    <a:ext cx="2209320" cy="4186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ENDPOINT POSITION TRACKING</a:t>
            </a:r>
            <a:endParaRPr b="0" lang="en-US" sz="2000" spc="-1" strike="noStrike">
              <a:solidFill>
                <a:srgbClr val="000000"/>
              </a:solidFill>
              <a:latin typeface="Arial"/>
            </a:endParaRPr>
          </a:p>
        </p:txBody>
      </p:sp>
      <p:graphicFrame>
        <p:nvGraphicFramePr>
          <p:cNvPr id="365" name=""/>
          <p:cNvGraphicFramePr/>
          <p:nvPr/>
        </p:nvGraphicFramePr>
        <p:xfrm>
          <a:off x="5484960" y="2900520"/>
          <a:ext cx="1909440" cy="452160"/>
        </p:xfrm>
        <a:graphic>
          <a:graphicData uri="http://schemas.openxmlformats.org/presentationml/2006/ole">
            <p:oleObj progId="Equation.DSMT4" r:id="rId1" spid="">
              <p:embed/>
              <p:pic>
                <p:nvPicPr>
                  <p:cNvPr id="366" name="" descr=""/>
                  <p:cNvPicPr/>
                  <p:nvPr/>
                </p:nvPicPr>
                <p:blipFill>
                  <a:blip r:embed="rId2"/>
                  <a:stretch/>
                </p:blipFill>
                <p:spPr>
                  <a:xfrm>
                    <a:off x="5484960" y="2900520"/>
                    <a:ext cx="1909440" cy="452160"/>
                  </a:xfrm>
                  <a:prstGeom prst="rect">
                    <a:avLst/>
                  </a:prstGeom>
                  <a:ln w="0">
                    <a:noFill/>
                  </a:ln>
                </p:spPr>
              </p:pic>
            </p:oleObj>
          </a:graphicData>
        </a:graphic>
      </p:graphicFrame>
      <p:graphicFrame>
        <p:nvGraphicFramePr>
          <p:cNvPr id="367" name=""/>
          <p:cNvGraphicFramePr/>
          <p:nvPr/>
        </p:nvGraphicFramePr>
        <p:xfrm>
          <a:off x="5581800" y="2327400"/>
          <a:ext cx="2209320" cy="418680"/>
        </p:xfrm>
        <a:graphic>
          <a:graphicData uri="http://schemas.openxmlformats.org/presentationml/2006/ole">
            <p:oleObj progId="Equation.DSMT4" r:id="rId3" spid="">
              <p:embed/>
              <p:pic>
                <p:nvPicPr>
                  <p:cNvPr id="368" name="" descr=""/>
                  <p:cNvPicPr/>
                  <p:nvPr/>
                </p:nvPicPr>
                <p:blipFill>
                  <a:blip r:embed="rId4"/>
                  <a:stretch/>
                </p:blipFill>
                <p:spPr>
                  <a:xfrm>
                    <a:off x="5581800" y="2327400"/>
                    <a:ext cx="2209320" cy="418680"/>
                  </a:xfrm>
                  <a:prstGeom prst="rect">
                    <a:avLst/>
                  </a:prstGeom>
                  <a:ln w="0">
                    <a:noFill/>
                  </a:ln>
                </p:spPr>
              </p:pic>
            </p:oleObj>
          </a:graphicData>
        </a:graphic>
      </p:graphicFrame>
      <p:pic>
        <p:nvPicPr>
          <p:cNvPr id="369" name="Picture 7" descr="air2.eps"/>
          <p:cNvPicPr/>
          <p:nvPr/>
        </p:nvPicPr>
        <p:blipFill>
          <a:blip r:embed="rId5"/>
          <a:stretch/>
        </p:blipFill>
        <p:spPr>
          <a:xfrm>
            <a:off x="723600" y="1269000"/>
            <a:ext cx="2943000" cy="28414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EXTERNAL DISTURBANCE OR COLLISION</a:t>
            </a:r>
            <a:endParaRPr b="0" lang="en-US" sz="2000" spc="-1" strike="noStrike">
              <a:solidFill>
                <a:srgbClr val="000000"/>
              </a:solidFill>
              <a:latin typeface="Arial"/>
            </a:endParaRPr>
          </a:p>
        </p:txBody>
      </p:sp>
      <p:sp>
        <p:nvSpPr>
          <p:cNvPr id="371" name="TextBox 5"/>
          <p:cNvSpPr/>
          <p:nvPr/>
        </p:nvSpPr>
        <p:spPr>
          <a:xfrm>
            <a:off x="4343760" y="3668760"/>
            <a:ext cx="461700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in this scenario, an external object hits the robot endpoint and causes a perturbation.</a:t>
            </a:r>
            <a:endParaRPr b="0" lang="en-US" sz="1200" spc="-1" strike="noStrike">
              <a:latin typeface="Arial"/>
            </a:endParaRPr>
          </a:p>
        </p:txBody>
      </p:sp>
      <p:pic>
        <p:nvPicPr>
          <p:cNvPr id="372" name="Picture 20" descr="box0.eps"/>
          <p:cNvPicPr/>
          <p:nvPr/>
        </p:nvPicPr>
        <p:blipFill>
          <a:blip r:embed="rId1"/>
          <a:stretch/>
        </p:blipFill>
        <p:spPr>
          <a:xfrm>
            <a:off x="732240" y="304200"/>
            <a:ext cx="4479480" cy="3798000"/>
          </a:xfrm>
          <a:prstGeom prst="rect">
            <a:avLst/>
          </a:prstGeom>
          <a:ln w="0">
            <a:noFill/>
          </a:ln>
        </p:spPr>
      </p:pic>
      <p:graphicFrame>
        <p:nvGraphicFramePr>
          <p:cNvPr id="373" name=""/>
          <p:cNvGraphicFramePr/>
          <p:nvPr/>
        </p:nvGraphicFramePr>
        <p:xfrm>
          <a:off x="5581800" y="2327400"/>
          <a:ext cx="2209320" cy="418680"/>
        </p:xfrm>
        <a:graphic>
          <a:graphicData uri="http://schemas.openxmlformats.org/presentationml/2006/ole">
            <p:oleObj progId="Equation.DSMT4" r:id="rId2" spid="">
              <p:embed/>
              <p:pic>
                <p:nvPicPr>
                  <p:cNvPr id="374" name="" descr=""/>
                  <p:cNvPicPr/>
                  <p:nvPr/>
                </p:nvPicPr>
                <p:blipFill>
                  <a:blip r:embed="rId3"/>
                  <a:stretch/>
                </p:blipFill>
                <p:spPr>
                  <a:xfrm>
                    <a:off x="5581800" y="2327400"/>
                    <a:ext cx="2209320" cy="4186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0" y="965880"/>
            <a:ext cx="9143640" cy="2789280"/>
          </a:xfrm>
          <a:prstGeom prst="rect">
            <a:avLst/>
          </a:prstGeom>
          <a:noFill/>
          <a:ln w="0">
            <a:noFill/>
          </a:ln>
        </p:spPr>
        <p:txBody>
          <a:bodyPr anchor="ctr">
            <a:noAutofit/>
          </a:bodyPr>
          <a:p>
            <a:pPr algn="ctr">
              <a:lnSpc>
                <a:spcPct val="100000"/>
              </a:lnSpc>
              <a:buNone/>
            </a:pPr>
            <a:r>
              <a:rPr b="1" lang="en-US" sz="3300" spc="-1" strike="noStrike">
                <a:solidFill>
                  <a:srgbClr val="00a6d6"/>
                </a:solidFill>
                <a:latin typeface="Arial"/>
              </a:rPr>
              <a:t>MOTIVATION</a:t>
            </a:r>
            <a:endParaRPr b="0" lang="en-US"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EXAMPLE: EXTERNAL DISTURBANCE OR COLLISION</a:t>
            </a:r>
            <a:endParaRPr b="0" lang="en-US" sz="2000" spc="-1" strike="noStrike">
              <a:solidFill>
                <a:srgbClr val="000000"/>
              </a:solidFill>
              <a:latin typeface="Arial"/>
            </a:endParaRPr>
          </a:p>
        </p:txBody>
      </p:sp>
      <p:graphicFrame>
        <p:nvGraphicFramePr>
          <p:cNvPr id="376" name=""/>
          <p:cNvGraphicFramePr/>
          <p:nvPr/>
        </p:nvGraphicFramePr>
        <p:xfrm>
          <a:off x="5484960" y="2908440"/>
          <a:ext cx="2271240" cy="439200"/>
        </p:xfrm>
        <a:graphic>
          <a:graphicData uri="http://schemas.openxmlformats.org/presentationml/2006/ole">
            <p:oleObj progId="Equation.DSMT4" r:id="rId1" spid="">
              <p:embed/>
              <p:pic>
                <p:nvPicPr>
                  <p:cNvPr id="377" name="" descr=""/>
                  <p:cNvPicPr/>
                  <p:nvPr/>
                </p:nvPicPr>
                <p:blipFill>
                  <a:blip r:embed="rId2"/>
                  <a:stretch/>
                </p:blipFill>
                <p:spPr>
                  <a:xfrm>
                    <a:off x="5484960" y="2908440"/>
                    <a:ext cx="2271240" cy="439200"/>
                  </a:xfrm>
                  <a:prstGeom prst="rect">
                    <a:avLst/>
                  </a:prstGeom>
                  <a:ln w="0">
                    <a:noFill/>
                  </a:ln>
                </p:spPr>
              </p:pic>
            </p:oleObj>
          </a:graphicData>
        </a:graphic>
      </p:graphicFrame>
      <p:sp>
        <p:nvSpPr>
          <p:cNvPr id="378" name="TextBox 6"/>
          <p:cNvSpPr/>
          <p:nvPr/>
        </p:nvSpPr>
        <p:spPr>
          <a:xfrm>
            <a:off x="4343760" y="3507120"/>
            <a:ext cx="461700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ff"/>
                </a:solidFill>
                <a:latin typeface="Arial"/>
              </a:rPr>
              <a:t>If the perturbation is considered as annoyance, stiffness can be increased to improve the position tracking.</a:t>
            </a:r>
            <a:endParaRPr b="0" lang="en-US" sz="1200" spc="-1" strike="noStrike">
              <a:latin typeface="Arial"/>
            </a:endParaRPr>
          </a:p>
          <a:p>
            <a:pPr>
              <a:lnSpc>
                <a:spcPct val="100000"/>
              </a:lnSpc>
              <a:buNone/>
            </a:pPr>
            <a:r>
              <a:rPr b="0" lang="en-US" sz="1200" spc="-1" strike="noStrike">
                <a:solidFill>
                  <a:srgbClr val="ff0000"/>
                </a:solidFill>
                <a:latin typeface="Arial"/>
              </a:rPr>
              <a:t>If the external object is a human, the robot should ideally operate with a low stiffness to ensure a safe interaction.</a:t>
            </a:r>
            <a:endParaRPr b="0" lang="en-US" sz="1200" spc="-1" strike="noStrike">
              <a:latin typeface="Arial"/>
            </a:endParaRPr>
          </a:p>
        </p:txBody>
      </p:sp>
      <p:sp>
        <p:nvSpPr>
          <p:cNvPr id="379" name="TextBox 8"/>
          <p:cNvSpPr/>
          <p:nvPr/>
        </p:nvSpPr>
        <p:spPr>
          <a:xfrm>
            <a:off x="4343760" y="1442520"/>
            <a:ext cx="461700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Note: the robot will oppose the external object with a force that depends on the displacement from the reference position and is proportional to the value of stiffness.</a:t>
            </a:r>
            <a:endParaRPr b="0" lang="en-US" sz="1200" spc="-1" strike="noStrike">
              <a:latin typeface="Arial"/>
            </a:endParaRPr>
          </a:p>
        </p:txBody>
      </p:sp>
      <p:pic>
        <p:nvPicPr>
          <p:cNvPr id="380" name="Picture 12" descr="box1.eps"/>
          <p:cNvPicPr/>
          <p:nvPr/>
        </p:nvPicPr>
        <p:blipFill>
          <a:blip r:embed="rId3"/>
          <a:stretch/>
        </p:blipFill>
        <p:spPr>
          <a:xfrm>
            <a:off x="574560" y="534600"/>
            <a:ext cx="5220720" cy="3567240"/>
          </a:xfrm>
          <a:prstGeom prst="rect">
            <a:avLst/>
          </a:prstGeom>
          <a:ln w="0">
            <a:noFill/>
          </a:ln>
        </p:spPr>
      </p:pic>
      <p:graphicFrame>
        <p:nvGraphicFramePr>
          <p:cNvPr id="381" name=""/>
          <p:cNvGraphicFramePr/>
          <p:nvPr/>
        </p:nvGraphicFramePr>
        <p:xfrm>
          <a:off x="5581800" y="2327400"/>
          <a:ext cx="2209320" cy="418680"/>
        </p:xfrm>
        <a:graphic>
          <a:graphicData uri="http://schemas.openxmlformats.org/presentationml/2006/ole">
            <p:oleObj progId="Equation.DSMT4" r:id="rId4" spid="">
              <p:embed/>
              <p:pic>
                <p:nvPicPr>
                  <p:cNvPr id="382" name="" descr=""/>
                  <p:cNvPicPr/>
                  <p:nvPr/>
                </p:nvPicPr>
                <p:blipFill>
                  <a:blip r:embed="rId5"/>
                  <a:stretch/>
                </p:blipFill>
                <p:spPr>
                  <a:xfrm>
                    <a:off x="5581800" y="2327400"/>
                    <a:ext cx="2209320" cy="41868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INFLUENCE OF ENVIRONMENT IMPEDANCE</a:t>
            </a:r>
            <a:endParaRPr b="0" lang="en-US" sz="2000" spc="-1" strike="noStrike">
              <a:solidFill>
                <a:srgbClr val="000000"/>
              </a:solidFill>
              <a:latin typeface="Arial"/>
            </a:endParaRPr>
          </a:p>
        </p:txBody>
      </p:sp>
      <p:sp>
        <p:nvSpPr>
          <p:cNvPr id="384" name="PlaceHolder 2"/>
          <p:cNvSpPr>
            <a:spLocks noGrp="1"/>
          </p:cNvSpPr>
          <p:nvPr>
            <p:ph/>
          </p:nvPr>
        </p:nvSpPr>
        <p:spPr>
          <a:xfrm>
            <a:off x="0" y="698400"/>
            <a:ext cx="5293080" cy="3809520"/>
          </a:xfrm>
          <a:prstGeom prst="rect">
            <a:avLst/>
          </a:prstGeom>
          <a:noFill/>
          <a:ln w="0">
            <a:noFill/>
          </a:ln>
        </p:spPr>
        <p:txBody>
          <a:bodyPr anchor="t">
            <a:norm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the </a:t>
            </a:r>
            <a:r>
              <a:rPr b="0" lang="en-US" sz="1400" spc="-1" strike="noStrike">
                <a:solidFill>
                  <a:srgbClr val="008000"/>
                </a:solidFill>
                <a:latin typeface="Arial"/>
              </a:rPr>
              <a:t>environment</a:t>
            </a:r>
            <a:r>
              <a:rPr b="0" lang="en-US" sz="1400" spc="-1" strike="noStrike">
                <a:solidFill>
                  <a:srgbClr val="000000"/>
                </a:solidFill>
                <a:latin typeface="Arial"/>
              </a:rPr>
              <a:t>, with which the robot interacts, </a:t>
            </a:r>
            <a:r>
              <a:rPr b="1" lang="en-US" sz="1400" spc="-1" strike="noStrike">
                <a:solidFill>
                  <a:srgbClr val="000000"/>
                </a:solidFill>
                <a:latin typeface="Arial"/>
              </a:rPr>
              <a:t>is not infinitely stiff</a:t>
            </a:r>
            <a:r>
              <a:rPr b="0" lang="en-US" sz="1400" spc="-1" strike="noStrike">
                <a:solidFill>
                  <a:srgbClr val="000000"/>
                </a:solidFill>
                <a:latin typeface="Arial"/>
              </a:rPr>
              <a:t>, the </a:t>
            </a:r>
            <a:r>
              <a:rPr b="0" lang="en-US" sz="1400" spc="-1" strike="noStrike">
                <a:solidFill>
                  <a:srgbClr val="ff0000"/>
                </a:solidFill>
                <a:latin typeface="Arial"/>
              </a:rPr>
              <a:t>perceived stiffness</a:t>
            </a:r>
            <a:r>
              <a:rPr b="0" lang="en-US" sz="1400" spc="-1" strike="noStrike">
                <a:solidFill>
                  <a:srgbClr val="000000"/>
                </a:solidFill>
                <a:latin typeface="Arial"/>
              </a:rPr>
              <a:t> is a combination of </a:t>
            </a:r>
            <a:r>
              <a:rPr b="0" lang="en-US" sz="1400" spc="-1" strike="noStrike">
                <a:solidFill>
                  <a:srgbClr val="c448de"/>
                </a:solidFill>
                <a:latin typeface="Arial"/>
              </a:rPr>
              <a:t>commanded robot stiffness</a:t>
            </a:r>
            <a:r>
              <a:rPr b="0" lang="en-US" sz="1400" spc="-1" strike="noStrike">
                <a:solidFill>
                  <a:srgbClr val="000000"/>
                </a:solidFill>
                <a:latin typeface="Arial"/>
              </a:rPr>
              <a:t> and </a:t>
            </a:r>
            <a:r>
              <a:rPr b="0" lang="en-US" sz="1400" spc="-1" strike="noStrike">
                <a:solidFill>
                  <a:srgbClr val="008000"/>
                </a:solidFill>
                <a:latin typeface="Arial"/>
              </a:rPr>
              <a:t>environment stiffness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The calculation of </a:t>
            </a:r>
            <a:r>
              <a:rPr b="0" lang="en-US" sz="1400" spc="-1" strike="noStrike">
                <a:solidFill>
                  <a:srgbClr val="c448de"/>
                </a:solidFill>
                <a:latin typeface="Arial"/>
              </a:rPr>
              <a:t>combined stiffness</a:t>
            </a:r>
            <a:r>
              <a:rPr b="0" lang="en-US" sz="1400" spc="-1" strike="noStrike">
                <a:solidFill>
                  <a:srgbClr val="000000"/>
                </a:solidFill>
                <a:latin typeface="Arial"/>
              </a:rPr>
              <a:t> follows a principle of springs connected in series:</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In equilibrium state robot force is equal to the environment force:</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graphicFrame>
        <p:nvGraphicFramePr>
          <p:cNvPr id="385" name="Object 7"/>
          <p:cNvGraphicFramePr/>
          <p:nvPr/>
        </p:nvGraphicFramePr>
        <p:xfrm>
          <a:off x="2235240" y="3260880"/>
          <a:ext cx="691920" cy="336240"/>
        </p:xfrm>
        <a:graphic>
          <a:graphicData uri="http://schemas.openxmlformats.org/presentationml/2006/ole">
            <p:oleObj progId="Equation.DSMT4" r:id="rId1" spid="">
              <p:embed/>
              <p:pic>
                <p:nvPicPr>
                  <p:cNvPr id="386" name="Object 7" descr=""/>
                  <p:cNvPicPr/>
                  <p:nvPr/>
                </p:nvPicPr>
                <p:blipFill>
                  <a:blip r:embed="rId2"/>
                  <a:stretch/>
                </p:blipFill>
                <p:spPr>
                  <a:xfrm>
                    <a:off x="2235240" y="3260880"/>
                    <a:ext cx="691920" cy="336240"/>
                  </a:xfrm>
                  <a:prstGeom prst="rect">
                    <a:avLst/>
                  </a:prstGeom>
                  <a:ln w="0">
                    <a:noFill/>
                  </a:ln>
                </p:spPr>
              </p:pic>
            </p:oleObj>
          </a:graphicData>
        </a:graphic>
      </p:graphicFrame>
      <p:graphicFrame>
        <p:nvGraphicFramePr>
          <p:cNvPr id="387" name="Object 8"/>
          <p:cNvGraphicFramePr/>
          <p:nvPr/>
        </p:nvGraphicFramePr>
        <p:xfrm>
          <a:off x="1467000" y="3711600"/>
          <a:ext cx="2225160" cy="336240"/>
        </p:xfrm>
        <a:graphic>
          <a:graphicData uri="http://schemas.openxmlformats.org/presentationml/2006/ole">
            <p:oleObj progId="Equation.DSMT4" r:id="rId3" spid="">
              <p:embed/>
              <p:pic>
                <p:nvPicPr>
                  <p:cNvPr id="388" name="Object 8" descr=""/>
                  <p:cNvPicPr/>
                  <p:nvPr/>
                </p:nvPicPr>
                <p:blipFill>
                  <a:blip r:embed="rId4"/>
                  <a:stretch/>
                </p:blipFill>
                <p:spPr>
                  <a:xfrm>
                    <a:off x="1467000" y="3711600"/>
                    <a:ext cx="2225160" cy="336240"/>
                  </a:xfrm>
                  <a:prstGeom prst="rect">
                    <a:avLst/>
                  </a:prstGeom>
                  <a:ln w="0">
                    <a:noFill/>
                  </a:ln>
                </p:spPr>
              </p:pic>
            </p:oleObj>
          </a:graphicData>
        </a:graphic>
      </p:graphicFrame>
      <p:pic>
        <p:nvPicPr>
          <p:cNvPr id="389" name="Picture 10" descr="int1.eps"/>
          <p:cNvPicPr/>
          <p:nvPr/>
        </p:nvPicPr>
        <p:blipFill>
          <a:blip r:embed="rId5"/>
          <a:stretch/>
        </p:blipFill>
        <p:spPr>
          <a:xfrm>
            <a:off x="5293440" y="1388520"/>
            <a:ext cx="3746160" cy="2857320"/>
          </a:xfrm>
          <a:prstGeom prst="rect">
            <a:avLst/>
          </a:prstGeom>
          <a:ln w="0">
            <a:noFill/>
          </a:ln>
        </p:spPr>
      </p:pic>
      <p:graphicFrame>
        <p:nvGraphicFramePr>
          <p:cNvPr id="390" name="Object 12"/>
          <p:cNvGraphicFramePr/>
          <p:nvPr/>
        </p:nvGraphicFramePr>
        <p:xfrm>
          <a:off x="1974960" y="1900080"/>
          <a:ext cx="1215720" cy="636120"/>
        </p:xfrm>
        <a:graphic>
          <a:graphicData uri="http://schemas.openxmlformats.org/presentationml/2006/ole">
            <p:oleObj progId="Equation.DSMT4" r:id="rId6" spid="">
              <p:embed/>
              <p:pic>
                <p:nvPicPr>
                  <p:cNvPr id="391" name="Object 12" descr=""/>
                  <p:cNvPicPr/>
                  <p:nvPr/>
                </p:nvPicPr>
                <p:blipFill>
                  <a:blip r:embed="rId7"/>
                  <a:stretch/>
                </p:blipFill>
                <p:spPr>
                  <a:xfrm>
                    <a:off x="1974960" y="1900080"/>
                    <a:ext cx="1215720" cy="63612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INFLUENCE OF ENVIRONMENT IMPEDANCE</a:t>
            </a:r>
            <a:endParaRPr b="0" lang="en-US" sz="2000" spc="-1" strike="noStrike">
              <a:solidFill>
                <a:srgbClr val="000000"/>
              </a:solidFill>
              <a:latin typeface="Arial"/>
            </a:endParaRPr>
          </a:p>
        </p:txBody>
      </p:sp>
      <p:sp>
        <p:nvSpPr>
          <p:cNvPr id="393" name="PlaceHolder 2"/>
          <p:cNvSpPr>
            <a:spLocks noGrp="1"/>
          </p:cNvSpPr>
          <p:nvPr>
            <p:ph/>
          </p:nvPr>
        </p:nvSpPr>
        <p:spPr>
          <a:xfrm>
            <a:off x="0" y="698400"/>
            <a:ext cx="5293080" cy="3809520"/>
          </a:xfrm>
          <a:prstGeom prst="rect">
            <a:avLst/>
          </a:prstGeom>
          <a:noFill/>
          <a:ln w="0">
            <a:noFill/>
          </a:ln>
        </p:spPr>
        <p:txBody>
          <a:bodyPr anchor="t">
            <a:norm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the </a:t>
            </a:r>
            <a:r>
              <a:rPr b="0" lang="en-US" sz="1400" spc="-1" strike="noStrike">
                <a:solidFill>
                  <a:srgbClr val="008000"/>
                </a:solidFill>
                <a:latin typeface="Arial"/>
              </a:rPr>
              <a:t>environment</a:t>
            </a:r>
            <a:r>
              <a:rPr b="0" lang="en-US" sz="1400" spc="-1" strike="noStrike">
                <a:solidFill>
                  <a:srgbClr val="000000"/>
                </a:solidFill>
                <a:latin typeface="Arial"/>
              </a:rPr>
              <a:t>, with which the robot interacts, </a:t>
            </a:r>
            <a:r>
              <a:rPr b="1" lang="en-US" sz="1400" spc="-1" strike="noStrike">
                <a:solidFill>
                  <a:srgbClr val="000000"/>
                </a:solidFill>
                <a:latin typeface="Arial"/>
              </a:rPr>
              <a:t>is not infinitely stiff</a:t>
            </a:r>
            <a:r>
              <a:rPr b="0" lang="en-US" sz="1400" spc="-1" strike="noStrike">
                <a:solidFill>
                  <a:srgbClr val="000000"/>
                </a:solidFill>
                <a:latin typeface="Arial"/>
              </a:rPr>
              <a:t>, the </a:t>
            </a:r>
            <a:r>
              <a:rPr b="0" lang="en-US" sz="1400" spc="-1" strike="noStrike">
                <a:solidFill>
                  <a:srgbClr val="ff0000"/>
                </a:solidFill>
                <a:latin typeface="Arial"/>
              </a:rPr>
              <a:t>perceived stiffness</a:t>
            </a:r>
            <a:r>
              <a:rPr b="0" lang="en-US" sz="1400" spc="-1" strike="noStrike">
                <a:solidFill>
                  <a:srgbClr val="000000"/>
                </a:solidFill>
                <a:latin typeface="Arial"/>
              </a:rPr>
              <a:t> is a combination of </a:t>
            </a:r>
            <a:r>
              <a:rPr b="0" lang="en-US" sz="1400" spc="-1" strike="noStrike">
                <a:solidFill>
                  <a:srgbClr val="c448de"/>
                </a:solidFill>
                <a:latin typeface="Arial"/>
              </a:rPr>
              <a:t>commanded robot stiffness</a:t>
            </a:r>
            <a:r>
              <a:rPr b="0" lang="en-US" sz="1400" spc="-1" strike="noStrike">
                <a:solidFill>
                  <a:srgbClr val="000000"/>
                </a:solidFill>
                <a:latin typeface="Arial"/>
              </a:rPr>
              <a:t> and </a:t>
            </a:r>
            <a:r>
              <a:rPr b="0" lang="en-US" sz="1400" spc="-1" strike="noStrike">
                <a:solidFill>
                  <a:srgbClr val="008000"/>
                </a:solidFill>
                <a:latin typeface="Arial"/>
              </a:rPr>
              <a:t>environment stiffness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The calculation of </a:t>
            </a:r>
            <a:r>
              <a:rPr b="0" lang="en-US" sz="1400" spc="-1" strike="noStrike">
                <a:solidFill>
                  <a:srgbClr val="c448de"/>
                </a:solidFill>
                <a:latin typeface="Arial"/>
              </a:rPr>
              <a:t>combined stiffness</a:t>
            </a:r>
            <a:r>
              <a:rPr b="0" lang="en-US" sz="1400" spc="-1" strike="noStrike">
                <a:solidFill>
                  <a:srgbClr val="000000"/>
                </a:solidFill>
                <a:latin typeface="Arial"/>
              </a:rPr>
              <a:t> follows a principle of springs connected in series:</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In equilibrium state robot force is equal to the environment force:</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graphicFrame>
        <p:nvGraphicFramePr>
          <p:cNvPr id="394" name="Object 7"/>
          <p:cNvGraphicFramePr/>
          <p:nvPr/>
        </p:nvGraphicFramePr>
        <p:xfrm>
          <a:off x="2235240" y="3260880"/>
          <a:ext cx="691920" cy="336240"/>
        </p:xfrm>
        <a:graphic>
          <a:graphicData uri="http://schemas.openxmlformats.org/presentationml/2006/ole">
            <p:oleObj progId="Equation.DSMT4" r:id="rId1" spid="">
              <p:embed/>
              <p:pic>
                <p:nvPicPr>
                  <p:cNvPr id="395" name="Object 7" descr=""/>
                  <p:cNvPicPr/>
                  <p:nvPr/>
                </p:nvPicPr>
                <p:blipFill>
                  <a:blip r:embed="rId2"/>
                  <a:stretch/>
                </p:blipFill>
                <p:spPr>
                  <a:xfrm>
                    <a:off x="2235240" y="3260880"/>
                    <a:ext cx="691920" cy="336240"/>
                  </a:xfrm>
                  <a:prstGeom prst="rect">
                    <a:avLst/>
                  </a:prstGeom>
                  <a:ln w="0">
                    <a:noFill/>
                  </a:ln>
                </p:spPr>
              </p:pic>
            </p:oleObj>
          </a:graphicData>
        </a:graphic>
      </p:graphicFrame>
      <p:graphicFrame>
        <p:nvGraphicFramePr>
          <p:cNvPr id="396" name="Object 8"/>
          <p:cNvGraphicFramePr/>
          <p:nvPr/>
        </p:nvGraphicFramePr>
        <p:xfrm>
          <a:off x="1467000" y="3711600"/>
          <a:ext cx="2225160" cy="336240"/>
        </p:xfrm>
        <a:graphic>
          <a:graphicData uri="http://schemas.openxmlformats.org/presentationml/2006/ole">
            <p:oleObj progId="Equation.DSMT4" r:id="rId3" spid="">
              <p:embed/>
              <p:pic>
                <p:nvPicPr>
                  <p:cNvPr id="397" name="Object 8" descr=""/>
                  <p:cNvPicPr/>
                  <p:nvPr/>
                </p:nvPicPr>
                <p:blipFill>
                  <a:blip r:embed="rId4"/>
                  <a:stretch/>
                </p:blipFill>
                <p:spPr>
                  <a:xfrm>
                    <a:off x="1467000" y="3711600"/>
                    <a:ext cx="2225160" cy="336240"/>
                  </a:xfrm>
                  <a:prstGeom prst="rect">
                    <a:avLst/>
                  </a:prstGeom>
                  <a:ln w="0">
                    <a:noFill/>
                  </a:ln>
                </p:spPr>
              </p:pic>
            </p:oleObj>
          </a:graphicData>
        </a:graphic>
      </p:graphicFrame>
      <p:pic>
        <p:nvPicPr>
          <p:cNvPr id="398" name="Picture 10" descr="int1.eps"/>
          <p:cNvPicPr/>
          <p:nvPr/>
        </p:nvPicPr>
        <p:blipFill>
          <a:blip r:embed="rId5"/>
          <a:stretch/>
        </p:blipFill>
        <p:spPr>
          <a:xfrm>
            <a:off x="5293440" y="1388520"/>
            <a:ext cx="3746160" cy="2857320"/>
          </a:xfrm>
          <a:prstGeom prst="rect">
            <a:avLst/>
          </a:prstGeom>
          <a:ln w="0">
            <a:noFill/>
          </a:ln>
        </p:spPr>
      </p:pic>
      <p:graphicFrame>
        <p:nvGraphicFramePr>
          <p:cNvPr id="399" name="Object 12"/>
          <p:cNvGraphicFramePr/>
          <p:nvPr/>
        </p:nvGraphicFramePr>
        <p:xfrm>
          <a:off x="1974960" y="1900080"/>
          <a:ext cx="1215720" cy="636120"/>
        </p:xfrm>
        <a:graphic>
          <a:graphicData uri="http://schemas.openxmlformats.org/presentationml/2006/ole">
            <p:oleObj progId="Equation.DSMT4" r:id="rId6" spid="">
              <p:embed/>
              <p:pic>
                <p:nvPicPr>
                  <p:cNvPr id="400" name="Object 12" descr=""/>
                  <p:cNvPicPr/>
                  <p:nvPr/>
                </p:nvPicPr>
                <p:blipFill>
                  <a:blip r:embed="rId7"/>
                  <a:stretch/>
                </p:blipFill>
                <p:spPr>
                  <a:xfrm>
                    <a:off x="1974960" y="1900080"/>
                    <a:ext cx="1215720" cy="636120"/>
                  </a:xfrm>
                  <a:prstGeom prst="rect">
                    <a:avLst/>
                  </a:prstGeom>
                  <a:ln w="0">
                    <a:noFill/>
                  </a:ln>
                </p:spPr>
              </p:pic>
            </p:oleObj>
          </a:graphicData>
        </a:graphic>
      </p:graphicFrame>
      <p:sp>
        <p:nvSpPr>
          <p:cNvPr id="401" name="TextBox 9"/>
          <p:cNvSpPr/>
          <p:nvPr/>
        </p:nvSpPr>
        <p:spPr>
          <a:xfrm>
            <a:off x="2415240" y="948960"/>
            <a:ext cx="4236480" cy="328644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The total displacement of two springs in series is: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The force between the two springs is equal, thus: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Therefore, the above expression leads to the combined total stiffness: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p:txBody>
      </p:sp>
      <p:graphicFrame>
        <p:nvGraphicFramePr>
          <p:cNvPr id="402" name="Object 11"/>
          <p:cNvGraphicFramePr/>
          <p:nvPr/>
        </p:nvGraphicFramePr>
        <p:xfrm>
          <a:off x="4008600" y="1292400"/>
          <a:ext cx="1110960" cy="309240"/>
        </p:xfrm>
        <a:graphic>
          <a:graphicData uri="http://schemas.openxmlformats.org/presentationml/2006/ole">
            <p:oleObj progId="Equation.DSMT4" r:id="rId8" spid="">
              <p:embed/>
              <p:pic>
                <p:nvPicPr>
                  <p:cNvPr id="403" name="Object 11" descr=""/>
                  <p:cNvPicPr/>
                  <p:nvPr/>
                </p:nvPicPr>
                <p:blipFill>
                  <a:blip r:embed="rId9"/>
                  <a:stretch/>
                </p:blipFill>
                <p:spPr>
                  <a:xfrm>
                    <a:off x="4008600" y="1292400"/>
                    <a:ext cx="1110960" cy="309240"/>
                  </a:xfrm>
                  <a:prstGeom prst="rect">
                    <a:avLst/>
                  </a:prstGeom>
                  <a:ln w="0">
                    <a:noFill/>
                  </a:ln>
                </p:spPr>
              </p:pic>
            </p:oleObj>
          </a:graphicData>
        </a:graphic>
      </p:graphicFrame>
      <p:graphicFrame>
        <p:nvGraphicFramePr>
          <p:cNvPr id="404" name="Object 13"/>
          <p:cNvGraphicFramePr/>
          <p:nvPr/>
        </p:nvGraphicFramePr>
        <p:xfrm>
          <a:off x="3909960" y="2125800"/>
          <a:ext cx="1404720" cy="582120"/>
        </p:xfrm>
        <a:graphic>
          <a:graphicData uri="http://schemas.openxmlformats.org/presentationml/2006/ole">
            <p:oleObj progId="Equation.DSMT4" r:id="rId10" spid="">
              <p:embed/>
              <p:pic>
                <p:nvPicPr>
                  <p:cNvPr id="405" name="Object 13" descr=""/>
                  <p:cNvPicPr/>
                  <p:nvPr/>
                </p:nvPicPr>
                <p:blipFill>
                  <a:blip r:embed="rId11"/>
                  <a:stretch/>
                </p:blipFill>
                <p:spPr>
                  <a:xfrm>
                    <a:off x="3909960" y="2125800"/>
                    <a:ext cx="1404720" cy="582120"/>
                  </a:xfrm>
                  <a:prstGeom prst="rect">
                    <a:avLst/>
                  </a:prstGeom>
                  <a:ln w="0">
                    <a:noFill/>
                  </a:ln>
                </p:spPr>
              </p:pic>
            </p:oleObj>
          </a:graphicData>
        </a:graphic>
      </p:graphicFrame>
      <p:graphicFrame>
        <p:nvGraphicFramePr>
          <p:cNvPr id="406" name="Object 14"/>
          <p:cNvGraphicFramePr/>
          <p:nvPr/>
        </p:nvGraphicFramePr>
        <p:xfrm>
          <a:off x="3948120" y="3459240"/>
          <a:ext cx="1334880" cy="582120"/>
        </p:xfrm>
        <a:graphic>
          <a:graphicData uri="http://schemas.openxmlformats.org/presentationml/2006/ole">
            <p:oleObj progId="Equation.DSMT4" r:id="rId12" spid="">
              <p:embed/>
              <p:pic>
                <p:nvPicPr>
                  <p:cNvPr id="407" name="Object 14" descr=""/>
                  <p:cNvPicPr/>
                  <p:nvPr/>
                </p:nvPicPr>
                <p:blipFill>
                  <a:blip r:embed="rId13"/>
                  <a:stretch/>
                </p:blipFill>
                <p:spPr>
                  <a:xfrm>
                    <a:off x="3948120" y="3459240"/>
                    <a:ext cx="1334880" cy="58212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INFLUENCE OF ENVIRONMENT IMPEDANCE</a:t>
            </a:r>
            <a:endParaRPr b="0" lang="en-US" sz="2000" spc="-1" strike="noStrike">
              <a:solidFill>
                <a:srgbClr val="000000"/>
              </a:solidFill>
              <a:latin typeface="Arial"/>
            </a:endParaRPr>
          </a:p>
        </p:txBody>
      </p:sp>
      <p:sp>
        <p:nvSpPr>
          <p:cNvPr id="409" name="PlaceHolder 2"/>
          <p:cNvSpPr>
            <a:spLocks noGrp="1"/>
          </p:cNvSpPr>
          <p:nvPr>
            <p:ph/>
          </p:nvPr>
        </p:nvSpPr>
        <p:spPr>
          <a:xfrm>
            <a:off x="0" y="698400"/>
            <a:ext cx="5293080" cy="3809520"/>
          </a:xfrm>
          <a:prstGeom prst="rect">
            <a:avLst/>
          </a:prstGeom>
          <a:noFill/>
          <a:ln w="0">
            <a:noFill/>
          </a:ln>
        </p:spPr>
        <p:txBody>
          <a:bodyPr anchor="t">
            <a:normAutofit/>
          </a:bodyPr>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the </a:t>
            </a:r>
            <a:r>
              <a:rPr b="0" lang="en-US" sz="1400" spc="-1" strike="noStrike">
                <a:solidFill>
                  <a:srgbClr val="008000"/>
                </a:solidFill>
                <a:latin typeface="Arial"/>
              </a:rPr>
              <a:t>environment</a:t>
            </a:r>
            <a:r>
              <a:rPr b="0" lang="en-US" sz="1400" spc="-1" strike="noStrike">
                <a:solidFill>
                  <a:srgbClr val="000000"/>
                </a:solidFill>
                <a:latin typeface="Arial"/>
              </a:rPr>
              <a:t>, with which the robot interacts, </a:t>
            </a:r>
            <a:r>
              <a:rPr b="1" lang="en-US" sz="1400" spc="-1" strike="noStrike">
                <a:solidFill>
                  <a:srgbClr val="000000"/>
                </a:solidFill>
                <a:latin typeface="Arial"/>
              </a:rPr>
              <a:t>is infinitely stiff</a:t>
            </a:r>
            <a:r>
              <a:rPr b="0" lang="en-US" sz="1400" spc="-1" strike="noStrike">
                <a:solidFill>
                  <a:srgbClr val="000000"/>
                </a:solidFill>
                <a:latin typeface="Arial"/>
              </a:rPr>
              <a:t>, the </a:t>
            </a:r>
            <a:r>
              <a:rPr b="0" lang="en-US" sz="1400" spc="-1" strike="noStrike">
                <a:solidFill>
                  <a:srgbClr val="ff0000"/>
                </a:solidFill>
                <a:latin typeface="Arial"/>
              </a:rPr>
              <a:t>perceived stiffness</a:t>
            </a:r>
            <a:r>
              <a:rPr b="0" lang="en-US" sz="1400" spc="-1" strike="noStrike">
                <a:solidFill>
                  <a:srgbClr val="000000"/>
                </a:solidFill>
                <a:latin typeface="Arial"/>
              </a:rPr>
              <a:t> is the </a:t>
            </a:r>
            <a:r>
              <a:rPr b="0" lang="en-US" sz="1400" spc="-1" strike="noStrike">
                <a:solidFill>
                  <a:srgbClr val="c448de"/>
                </a:solidFill>
                <a:latin typeface="Arial"/>
              </a:rPr>
              <a:t>commanded robot stiffness</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pic>
        <p:nvPicPr>
          <p:cNvPr id="410" name="Picture 12" descr="int3.eps"/>
          <p:cNvPicPr/>
          <p:nvPr/>
        </p:nvPicPr>
        <p:blipFill>
          <a:blip r:embed="rId1"/>
          <a:stretch/>
        </p:blipFill>
        <p:spPr>
          <a:xfrm>
            <a:off x="5149080" y="1385640"/>
            <a:ext cx="3898440" cy="2857320"/>
          </a:xfrm>
          <a:prstGeom prst="rect">
            <a:avLst/>
          </a:prstGeom>
          <a:ln w="0">
            <a:noFill/>
          </a:ln>
        </p:spPr>
      </p:pic>
      <p:graphicFrame>
        <p:nvGraphicFramePr>
          <p:cNvPr id="411" name="Object 7"/>
          <p:cNvGraphicFramePr/>
          <p:nvPr/>
        </p:nvGraphicFramePr>
        <p:xfrm>
          <a:off x="1447920" y="1789200"/>
          <a:ext cx="2730240" cy="709200"/>
        </p:xfrm>
        <a:graphic>
          <a:graphicData uri="http://schemas.openxmlformats.org/presentationml/2006/ole">
            <p:oleObj progId="Equation.DSMT4" r:id="rId2" spid="">
              <p:embed/>
              <p:pic>
                <p:nvPicPr>
                  <p:cNvPr id="412" name="Object 7" descr=""/>
                  <p:cNvPicPr/>
                  <p:nvPr/>
                </p:nvPicPr>
                <p:blipFill>
                  <a:blip r:embed="rId3"/>
                  <a:stretch/>
                </p:blipFill>
                <p:spPr>
                  <a:xfrm>
                    <a:off x="1447920" y="1789200"/>
                    <a:ext cx="2730240" cy="70920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INFLUENCE OF ENVIRONMENT IMPEDANCE</a:t>
            </a:r>
            <a:endParaRPr b="0" lang="en-US" sz="2000" spc="-1" strike="noStrike">
              <a:solidFill>
                <a:srgbClr val="000000"/>
              </a:solidFill>
              <a:latin typeface="Arial"/>
            </a:endParaRPr>
          </a:p>
        </p:txBody>
      </p:sp>
      <p:sp>
        <p:nvSpPr>
          <p:cNvPr id="414" name="PlaceHolder 2"/>
          <p:cNvSpPr>
            <a:spLocks noGrp="1"/>
          </p:cNvSpPr>
          <p:nvPr>
            <p:ph/>
          </p:nvPr>
        </p:nvSpPr>
        <p:spPr>
          <a:xfrm>
            <a:off x="0" y="698400"/>
            <a:ext cx="5293080" cy="3809520"/>
          </a:xfrm>
          <a:prstGeom prst="rect">
            <a:avLst/>
          </a:prstGeom>
          <a:noFill/>
          <a:ln w="0">
            <a:noFill/>
          </a:ln>
        </p:spPr>
        <p:txBody>
          <a:bodyPr anchor="t">
            <a:normAutofit/>
          </a:bodyPr>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the </a:t>
            </a:r>
            <a:r>
              <a:rPr b="0" lang="en-US" sz="1400" spc="-1" strike="noStrike">
                <a:solidFill>
                  <a:srgbClr val="c448de"/>
                </a:solidFill>
                <a:latin typeface="Arial"/>
              </a:rPr>
              <a:t>commanded robot stiffness</a:t>
            </a:r>
            <a:r>
              <a:rPr b="0" lang="en-US" sz="1400" spc="-1" strike="noStrike">
                <a:solidFill>
                  <a:srgbClr val="000000"/>
                </a:solidFill>
                <a:latin typeface="Arial"/>
              </a:rPr>
              <a:t> </a:t>
            </a:r>
            <a:r>
              <a:rPr b="1" lang="en-US" sz="1400" spc="-1" strike="noStrike">
                <a:solidFill>
                  <a:srgbClr val="000000"/>
                </a:solidFill>
                <a:latin typeface="Arial"/>
              </a:rPr>
              <a:t>is infinitely stiff</a:t>
            </a:r>
            <a:r>
              <a:rPr b="0" lang="en-US" sz="1400" spc="-1" strike="noStrike">
                <a:solidFill>
                  <a:srgbClr val="000000"/>
                </a:solidFill>
                <a:latin typeface="Arial"/>
              </a:rPr>
              <a:t>, the </a:t>
            </a:r>
            <a:r>
              <a:rPr b="0" lang="en-US" sz="1400" spc="-1" strike="noStrike">
                <a:solidFill>
                  <a:srgbClr val="ff0000"/>
                </a:solidFill>
                <a:latin typeface="Arial"/>
              </a:rPr>
              <a:t>perceived stiffness</a:t>
            </a:r>
            <a:r>
              <a:rPr b="0" lang="en-US" sz="1400" spc="-1" strike="noStrike">
                <a:solidFill>
                  <a:srgbClr val="000000"/>
                </a:solidFill>
                <a:latin typeface="Arial"/>
              </a:rPr>
              <a:t> through is the </a:t>
            </a:r>
            <a:r>
              <a:rPr b="0" lang="en-US" sz="1400" spc="-1" strike="noStrike">
                <a:solidFill>
                  <a:srgbClr val="008000"/>
                </a:solidFill>
                <a:latin typeface="Arial"/>
              </a:rPr>
              <a:t>environment stiffness</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pic>
        <p:nvPicPr>
          <p:cNvPr id="415" name="Picture 4" descr="int2.eps"/>
          <p:cNvPicPr/>
          <p:nvPr/>
        </p:nvPicPr>
        <p:blipFill>
          <a:blip r:embed="rId1"/>
          <a:stretch/>
        </p:blipFill>
        <p:spPr>
          <a:xfrm>
            <a:off x="5303880" y="1385280"/>
            <a:ext cx="3746160" cy="2857320"/>
          </a:xfrm>
          <a:prstGeom prst="rect">
            <a:avLst/>
          </a:prstGeom>
          <a:ln w="0">
            <a:noFill/>
          </a:ln>
        </p:spPr>
      </p:pic>
      <p:graphicFrame>
        <p:nvGraphicFramePr>
          <p:cNvPr id="416" name="Object 6"/>
          <p:cNvGraphicFramePr/>
          <p:nvPr/>
        </p:nvGraphicFramePr>
        <p:xfrm>
          <a:off x="1447920" y="1790640"/>
          <a:ext cx="2730240" cy="711000"/>
        </p:xfrm>
        <a:graphic>
          <a:graphicData uri="http://schemas.openxmlformats.org/presentationml/2006/ole">
            <p:oleObj progId="Equation.DSMT4" r:id="rId2" spid="">
              <p:embed/>
              <p:pic>
                <p:nvPicPr>
                  <p:cNvPr id="417" name="Object 6" descr=""/>
                  <p:cNvPicPr/>
                  <p:nvPr/>
                </p:nvPicPr>
                <p:blipFill>
                  <a:blip r:embed="rId3"/>
                  <a:stretch/>
                </p:blipFill>
                <p:spPr>
                  <a:xfrm>
                    <a:off x="1447920" y="1790640"/>
                    <a:ext cx="2730240" cy="71100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IMPEDANCE/ADMITTANCE: FROM CONTROL PERSPECTIVE</a:t>
            </a:r>
            <a:endParaRPr b="0" lang="en-US" sz="2000" spc="-1" strike="noStrike">
              <a:solidFill>
                <a:srgbClr val="000000"/>
              </a:solidFill>
              <a:latin typeface="Arial"/>
            </a:endParaRPr>
          </a:p>
        </p:txBody>
      </p:sp>
      <p:sp>
        <p:nvSpPr>
          <p:cNvPr id="419" name="PlaceHolder 2"/>
          <p:cNvSpPr>
            <a:spLocks noGrp="1"/>
          </p:cNvSpPr>
          <p:nvPr>
            <p:ph/>
          </p:nvPr>
        </p:nvSpPr>
        <p:spPr>
          <a:xfrm>
            <a:off x="216000" y="698400"/>
            <a:ext cx="8653320" cy="38012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Impedance</a:t>
            </a:r>
            <a:r>
              <a:rPr b="0" lang="en-US" sz="1400" spc="-1" strike="noStrike">
                <a:solidFill>
                  <a:srgbClr val="c448de"/>
                </a:solidFill>
                <a:latin typeface="Arial"/>
                <a:ea typeface="Heiti SC Light"/>
              </a:rPr>
              <a:t> </a:t>
            </a:r>
            <a:r>
              <a:rPr b="0" lang="en-US" sz="1400" spc="-1" strike="noStrike">
                <a:solidFill>
                  <a:srgbClr val="c448de"/>
                </a:solidFill>
                <a:latin typeface="Arial"/>
                <a:ea typeface="Heiti SC Light"/>
              </a:rPr>
              <a:t>controller</a:t>
            </a:r>
            <a:r>
              <a:rPr b="0" lang="en-US" sz="1400" spc="-1" strike="noStrike">
                <a:solidFill>
                  <a:srgbClr val="000000"/>
                </a:solidFill>
                <a:latin typeface="Arial"/>
                <a:ea typeface="Heiti SC Light"/>
              </a:rPr>
              <a:t> takes a (measured) </a:t>
            </a:r>
            <a:r>
              <a:rPr b="0" lang="en-US" sz="1400" spc="-1" strike="noStrike">
                <a:solidFill>
                  <a:srgbClr val="0000ff"/>
                </a:solidFill>
                <a:latin typeface="Arial"/>
                <a:ea typeface="Heiti SC Light"/>
              </a:rPr>
              <a:t>position/motion</a:t>
            </a:r>
            <a:r>
              <a:rPr b="0" lang="en-US" sz="1400" spc="-1" strike="noStrike">
                <a:solidFill>
                  <a:srgbClr val="000000"/>
                </a:solidFill>
                <a:latin typeface="Arial"/>
                <a:ea typeface="Heiti SC Light"/>
              </a:rPr>
              <a:t> as an input and controls the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as an output:</a:t>
            </a: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tabLst>
                <a:tab algn="l" pos="0"/>
              </a:tabLst>
            </a:pPr>
            <a:r>
              <a:rPr b="0" lang="en-US" sz="1400" spc="-1" strike="noStrike">
                <a:solidFill>
                  <a:srgbClr val="c448de"/>
                </a:solidFill>
                <a:latin typeface="Arial"/>
                <a:ea typeface="Heiti SC Light"/>
              </a:rPr>
              <a:t>Admittance</a:t>
            </a:r>
            <a:r>
              <a:rPr b="0" lang="en-US" sz="1400" spc="-1" strike="noStrike">
                <a:solidFill>
                  <a:srgbClr val="c448de"/>
                </a:solidFill>
                <a:latin typeface="Arial"/>
                <a:ea typeface="Heiti SC Light"/>
              </a:rPr>
              <a:t> controller</a:t>
            </a:r>
            <a:r>
              <a:rPr b="0" lang="en-US" sz="1400" spc="-1" strike="noStrike">
                <a:solidFill>
                  <a:srgbClr val="000000"/>
                </a:solidFill>
                <a:latin typeface="Arial"/>
                <a:ea typeface="Heiti SC Light"/>
              </a:rPr>
              <a:t> takes a (measured)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as an input and controls the </a:t>
            </a:r>
            <a:r>
              <a:rPr b="0" lang="en-US" sz="1400" spc="-1" strike="noStrike">
                <a:solidFill>
                  <a:srgbClr val="0000ff"/>
                </a:solidFill>
                <a:latin typeface="Arial"/>
                <a:ea typeface="Heiti SC Light"/>
              </a:rPr>
              <a:t>position/motion</a:t>
            </a:r>
            <a:r>
              <a:rPr b="0" lang="en-US" sz="1400" spc="-1" strike="noStrike">
                <a:solidFill>
                  <a:srgbClr val="000000"/>
                </a:solidFill>
                <a:latin typeface="Arial"/>
                <a:ea typeface="Heiti SC Light"/>
              </a:rPr>
              <a:t> as an output:</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graphicFrame>
        <p:nvGraphicFramePr>
          <p:cNvPr id="420" name="Object 3"/>
          <p:cNvGraphicFramePr/>
          <p:nvPr/>
        </p:nvGraphicFramePr>
        <p:xfrm>
          <a:off x="1630440" y="1209600"/>
          <a:ext cx="774360" cy="277560"/>
        </p:xfrm>
        <a:graphic>
          <a:graphicData uri="http://schemas.openxmlformats.org/presentationml/2006/ole">
            <p:oleObj progId="Equation.DSMT4" r:id="rId1" spid="">
              <p:embed/>
              <p:pic>
                <p:nvPicPr>
                  <p:cNvPr id="421" name="Object 3" descr=""/>
                  <p:cNvPicPr/>
                  <p:nvPr/>
                </p:nvPicPr>
                <p:blipFill>
                  <a:blip r:embed="rId2"/>
                  <a:stretch/>
                </p:blipFill>
                <p:spPr>
                  <a:xfrm>
                    <a:off x="1630440" y="1209600"/>
                    <a:ext cx="774360" cy="277560"/>
                  </a:xfrm>
                  <a:prstGeom prst="rect">
                    <a:avLst/>
                  </a:prstGeom>
                  <a:ln w="0">
                    <a:noFill/>
                  </a:ln>
                </p:spPr>
              </p:pic>
            </p:oleObj>
          </a:graphicData>
        </a:graphic>
      </p:graphicFrame>
      <p:graphicFrame>
        <p:nvGraphicFramePr>
          <p:cNvPr id="422" name="Object 7"/>
          <p:cNvGraphicFramePr/>
          <p:nvPr/>
        </p:nvGraphicFramePr>
        <p:xfrm>
          <a:off x="1687680" y="3009960"/>
          <a:ext cx="872640" cy="614160"/>
        </p:xfrm>
        <a:graphic>
          <a:graphicData uri="http://schemas.openxmlformats.org/presentationml/2006/ole">
            <p:oleObj progId="Equation.DSMT4" r:id="rId3" spid="">
              <p:embed/>
              <p:pic>
                <p:nvPicPr>
                  <p:cNvPr id="423" name="Object 7" descr=""/>
                  <p:cNvPicPr/>
                  <p:nvPr/>
                </p:nvPicPr>
                <p:blipFill>
                  <a:blip r:embed="rId4"/>
                  <a:stretch/>
                </p:blipFill>
                <p:spPr>
                  <a:xfrm>
                    <a:off x="1687680" y="3009960"/>
                    <a:ext cx="872640" cy="614160"/>
                  </a:xfrm>
                  <a:prstGeom prst="rect">
                    <a:avLst/>
                  </a:prstGeom>
                  <a:ln w="0">
                    <a:noFill/>
                  </a:ln>
                </p:spPr>
              </p:pic>
            </p:oleObj>
          </a:graphicData>
        </a:graphic>
      </p:graphicFrame>
      <p:pic>
        <p:nvPicPr>
          <p:cNvPr id="424" name="Picture 5" descr="block_admittance.eps"/>
          <p:cNvPicPr/>
          <p:nvPr/>
        </p:nvPicPr>
        <p:blipFill>
          <a:blip r:embed="rId5"/>
          <a:stretch/>
        </p:blipFill>
        <p:spPr>
          <a:xfrm>
            <a:off x="3911760" y="3086280"/>
            <a:ext cx="2768400" cy="630360"/>
          </a:xfrm>
          <a:prstGeom prst="rect">
            <a:avLst/>
          </a:prstGeom>
          <a:ln w="0">
            <a:noFill/>
          </a:ln>
        </p:spPr>
      </p:pic>
      <p:pic>
        <p:nvPicPr>
          <p:cNvPr id="425" name="Picture 6" descr="block_impedance.eps"/>
          <p:cNvPicPr/>
          <p:nvPr/>
        </p:nvPicPr>
        <p:blipFill>
          <a:blip r:embed="rId6"/>
          <a:stretch/>
        </p:blipFill>
        <p:spPr>
          <a:xfrm>
            <a:off x="3911760" y="1279440"/>
            <a:ext cx="2768400" cy="6303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IMPEDANCE/ADMITTANCE: FROM CONTROL PERSPECTIVE</a:t>
            </a:r>
            <a:endParaRPr b="0" lang="en-US" sz="2000" spc="-1" strike="noStrike">
              <a:solidFill>
                <a:srgbClr val="000000"/>
              </a:solidFill>
              <a:latin typeface="Arial"/>
            </a:endParaRPr>
          </a:p>
        </p:txBody>
      </p:sp>
      <p:sp>
        <p:nvSpPr>
          <p:cNvPr id="427" name="PlaceHolder 2"/>
          <p:cNvSpPr>
            <a:spLocks noGrp="1"/>
          </p:cNvSpPr>
          <p:nvPr>
            <p:ph/>
          </p:nvPr>
        </p:nvSpPr>
        <p:spPr>
          <a:xfrm>
            <a:off x="216000" y="698400"/>
            <a:ext cx="8653320" cy="38012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c448de"/>
                </a:solidFill>
                <a:latin typeface="Arial"/>
                <a:ea typeface="Heiti SC Light"/>
              </a:rPr>
              <a:t>Impedance</a:t>
            </a:r>
            <a:r>
              <a:rPr b="0" lang="en-US" sz="1400" spc="-1" strike="noStrike">
                <a:solidFill>
                  <a:srgbClr val="c448de"/>
                </a:solidFill>
                <a:latin typeface="Arial"/>
                <a:ea typeface="Heiti SC Light"/>
              </a:rPr>
              <a:t> </a:t>
            </a:r>
            <a:r>
              <a:rPr b="0" lang="en-US" sz="1400" spc="-1" strike="noStrike">
                <a:solidFill>
                  <a:srgbClr val="c448de"/>
                </a:solidFill>
                <a:latin typeface="Arial"/>
                <a:ea typeface="Heiti SC Light"/>
              </a:rPr>
              <a:t>controller</a:t>
            </a:r>
            <a:r>
              <a:rPr b="0" lang="en-US" sz="1400" spc="-1" strike="noStrike">
                <a:solidFill>
                  <a:srgbClr val="000000"/>
                </a:solidFill>
                <a:latin typeface="Arial"/>
                <a:ea typeface="Heiti SC Light"/>
              </a:rPr>
              <a:t> takes a (measured) </a:t>
            </a:r>
            <a:r>
              <a:rPr b="0" lang="en-US" sz="1400" spc="-1" strike="noStrike">
                <a:solidFill>
                  <a:srgbClr val="0000ff"/>
                </a:solidFill>
                <a:latin typeface="Arial"/>
                <a:ea typeface="Heiti SC Light"/>
              </a:rPr>
              <a:t>position/motion</a:t>
            </a:r>
            <a:r>
              <a:rPr b="0" lang="en-US" sz="1400" spc="-1" strike="noStrike">
                <a:solidFill>
                  <a:srgbClr val="000000"/>
                </a:solidFill>
                <a:latin typeface="Arial"/>
                <a:ea typeface="Heiti SC Light"/>
              </a:rPr>
              <a:t> as an input and controls the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as an output:</a:t>
            </a: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tabLst>
                <a:tab algn="l" pos="0"/>
              </a:tabLst>
            </a:pPr>
            <a:r>
              <a:rPr b="0" lang="en-US" sz="1400" spc="-1" strike="noStrike">
                <a:solidFill>
                  <a:srgbClr val="c448de"/>
                </a:solidFill>
                <a:latin typeface="Arial"/>
                <a:ea typeface="Heiti SC Light"/>
              </a:rPr>
              <a:t>Admittance</a:t>
            </a:r>
            <a:r>
              <a:rPr b="0" lang="en-US" sz="1400" spc="-1" strike="noStrike">
                <a:solidFill>
                  <a:srgbClr val="c448de"/>
                </a:solidFill>
                <a:latin typeface="Arial"/>
                <a:ea typeface="Heiti SC Light"/>
              </a:rPr>
              <a:t> controller</a:t>
            </a:r>
            <a:r>
              <a:rPr b="0" lang="en-US" sz="1400" spc="-1" strike="noStrike">
                <a:solidFill>
                  <a:srgbClr val="000000"/>
                </a:solidFill>
                <a:latin typeface="Arial"/>
                <a:ea typeface="Heiti SC Light"/>
              </a:rPr>
              <a:t> takes a (measured) </a:t>
            </a:r>
            <a:r>
              <a:rPr b="0" lang="en-US" sz="1400" spc="-1" strike="noStrike">
                <a:solidFill>
                  <a:srgbClr val="ff0000"/>
                </a:solidFill>
                <a:latin typeface="Arial"/>
                <a:ea typeface="Heiti SC Light"/>
              </a:rPr>
              <a:t>force</a:t>
            </a:r>
            <a:r>
              <a:rPr b="0" lang="en-US" sz="1400" spc="-1" strike="noStrike">
                <a:solidFill>
                  <a:srgbClr val="000000"/>
                </a:solidFill>
                <a:latin typeface="Arial"/>
                <a:ea typeface="Heiti SC Light"/>
              </a:rPr>
              <a:t> as an input and controls the </a:t>
            </a:r>
            <a:r>
              <a:rPr b="0" lang="en-US" sz="1400" spc="-1" strike="noStrike">
                <a:solidFill>
                  <a:srgbClr val="0000ff"/>
                </a:solidFill>
                <a:latin typeface="Arial"/>
                <a:ea typeface="Heiti SC Light"/>
              </a:rPr>
              <a:t>position/motion</a:t>
            </a:r>
            <a:r>
              <a:rPr b="0" lang="en-US" sz="1400" spc="-1" strike="noStrike">
                <a:solidFill>
                  <a:srgbClr val="000000"/>
                </a:solidFill>
                <a:latin typeface="Arial"/>
                <a:ea typeface="Heiti SC Light"/>
              </a:rPr>
              <a:t> as an output:</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graphicFrame>
        <p:nvGraphicFramePr>
          <p:cNvPr id="428" name="Object 3"/>
          <p:cNvGraphicFramePr/>
          <p:nvPr/>
        </p:nvGraphicFramePr>
        <p:xfrm>
          <a:off x="1630440" y="1209600"/>
          <a:ext cx="774360" cy="277560"/>
        </p:xfrm>
        <a:graphic>
          <a:graphicData uri="http://schemas.openxmlformats.org/presentationml/2006/ole">
            <p:oleObj progId="Equation.DSMT4" r:id="rId1" spid="">
              <p:embed/>
              <p:pic>
                <p:nvPicPr>
                  <p:cNvPr id="429" name="Object 3" descr=""/>
                  <p:cNvPicPr/>
                  <p:nvPr/>
                </p:nvPicPr>
                <p:blipFill>
                  <a:blip r:embed="rId2"/>
                  <a:stretch/>
                </p:blipFill>
                <p:spPr>
                  <a:xfrm>
                    <a:off x="1630440" y="1209600"/>
                    <a:ext cx="774360" cy="277560"/>
                  </a:xfrm>
                  <a:prstGeom prst="rect">
                    <a:avLst/>
                  </a:prstGeom>
                  <a:ln w="0">
                    <a:noFill/>
                  </a:ln>
                </p:spPr>
              </p:pic>
            </p:oleObj>
          </a:graphicData>
        </a:graphic>
      </p:graphicFrame>
      <p:graphicFrame>
        <p:nvGraphicFramePr>
          <p:cNvPr id="430" name="Object 7"/>
          <p:cNvGraphicFramePr/>
          <p:nvPr/>
        </p:nvGraphicFramePr>
        <p:xfrm>
          <a:off x="1687680" y="3009960"/>
          <a:ext cx="872640" cy="614160"/>
        </p:xfrm>
        <a:graphic>
          <a:graphicData uri="http://schemas.openxmlformats.org/presentationml/2006/ole">
            <p:oleObj progId="Equation.DSMT4" r:id="rId3" spid="">
              <p:embed/>
              <p:pic>
                <p:nvPicPr>
                  <p:cNvPr id="431" name="Object 7" descr=""/>
                  <p:cNvPicPr/>
                  <p:nvPr/>
                </p:nvPicPr>
                <p:blipFill>
                  <a:blip r:embed="rId4"/>
                  <a:stretch/>
                </p:blipFill>
                <p:spPr>
                  <a:xfrm>
                    <a:off x="1687680" y="3009960"/>
                    <a:ext cx="872640" cy="614160"/>
                  </a:xfrm>
                  <a:prstGeom prst="rect">
                    <a:avLst/>
                  </a:prstGeom>
                  <a:ln w="0">
                    <a:noFill/>
                  </a:ln>
                </p:spPr>
              </p:pic>
            </p:oleObj>
          </a:graphicData>
        </a:graphic>
      </p:graphicFrame>
      <p:pic>
        <p:nvPicPr>
          <p:cNvPr id="432" name="Picture 5" descr="block_admittance.eps"/>
          <p:cNvPicPr/>
          <p:nvPr/>
        </p:nvPicPr>
        <p:blipFill>
          <a:blip r:embed="rId5"/>
          <a:stretch/>
        </p:blipFill>
        <p:spPr>
          <a:xfrm>
            <a:off x="3911760" y="3086280"/>
            <a:ext cx="2768400" cy="630360"/>
          </a:xfrm>
          <a:prstGeom prst="rect">
            <a:avLst/>
          </a:prstGeom>
          <a:ln w="0">
            <a:noFill/>
          </a:ln>
        </p:spPr>
      </p:pic>
      <p:pic>
        <p:nvPicPr>
          <p:cNvPr id="433" name="Picture 6" descr="block_impedance.eps"/>
          <p:cNvPicPr/>
          <p:nvPr/>
        </p:nvPicPr>
        <p:blipFill>
          <a:blip r:embed="rId6"/>
          <a:stretch/>
        </p:blipFill>
        <p:spPr>
          <a:xfrm>
            <a:off x="3911760" y="1279440"/>
            <a:ext cx="2768400" cy="630360"/>
          </a:xfrm>
          <a:prstGeom prst="rect">
            <a:avLst/>
          </a:prstGeom>
          <a:ln w="0">
            <a:noFill/>
          </a:ln>
        </p:spPr>
      </p:pic>
      <p:sp>
        <p:nvSpPr>
          <p:cNvPr id="434" name="TextBox 8"/>
          <p:cNvSpPr/>
          <p:nvPr/>
        </p:nvSpPr>
        <p:spPr>
          <a:xfrm>
            <a:off x="1014120" y="1241280"/>
            <a:ext cx="6847200" cy="94212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Admittance controller can be used to make a classic position-control robot (i.e., without joint torque control capacity) to be complaint. This can be achieved by mounting a force sensor at the endpoint of the robot where the interaction with the environment is taking place.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IMPEDANCE/ADMITTANCE: FROM CONTROL PERSPECTIVE</a:t>
            </a:r>
            <a:endParaRPr b="0" lang="en-US" sz="2000" spc="-1" strike="noStrike">
              <a:solidFill>
                <a:srgbClr val="000000"/>
              </a:solidFill>
              <a:latin typeface="Arial"/>
            </a:endParaRPr>
          </a:p>
        </p:txBody>
      </p:sp>
      <p:sp>
        <p:nvSpPr>
          <p:cNvPr id="436" name="PlaceHolder 2"/>
          <p:cNvSpPr>
            <a:spLocks noGrp="1"/>
          </p:cNvSpPr>
          <p:nvPr>
            <p:ph/>
          </p:nvPr>
        </p:nvSpPr>
        <p:spPr>
          <a:xfrm>
            <a:off x="216000" y="698400"/>
            <a:ext cx="3644640" cy="38012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000000"/>
                </a:solidFill>
                <a:latin typeface="Arial"/>
                <a:ea typeface="Heiti SC Light"/>
              </a:rPr>
              <a:t>When controlling a robot (plant) with an </a:t>
            </a:r>
            <a:r>
              <a:rPr b="0" lang="en-US" sz="1400" spc="-1" strike="noStrike">
                <a:solidFill>
                  <a:srgbClr val="c448de"/>
                </a:solidFill>
                <a:latin typeface="Arial"/>
                <a:ea typeface="Heiti SC Light"/>
              </a:rPr>
              <a:t>impedance</a:t>
            </a:r>
            <a:r>
              <a:rPr b="0" lang="en-US" sz="1400" spc="-1" strike="noStrike">
                <a:solidFill>
                  <a:srgbClr val="c448de"/>
                </a:solidFill>
                <a:latin typeface="Arial"/>
                <a:ea typeface="Heiti SC Light"/>
              </a:rPr>
              <a:t> </a:t>
            </a:r>
            <a:r>
              <a:rPr b="0" lang="en-US" sz="1400" spc="-1" strike="noStrike">
                <a:solidFill>
                  <a:srgbClr val="c448de"/>
                </a:solidFill>
                <a:latin typeface="Arial"/>
                <a:ea typeface="Heiti SC Light"/>
              </a:rPr>
              <a:t>controller</a:t>
            </a:r>
            <a:r>
              <a:rPr b="0" lang="en-US" sz="1400" spc="-1" strike="noStrike">
                <a:solidFill>
                  <a:srgbClr val="000000"/>
                </a:solidFill>
                <a:latin typeface="Arial"/>
                <a:ea typeface="Heiti SC Light"/>
              </a:rPr>
              <a:t>, the robot (plant) acts as an </a:t>
            </a:r>
            <a:r>
              <a:rPr b="1" lang="en-US" sz="1400" spc="-1" strike="noStrike">
                <a:solidFill>
                  <a:srgbClr val="000000"/>
                </a:solidFill>
                <a:latin typeface="Arial"/>
                <a:ea typeface="Heiti SC Light"/>
              </a:rPr>
              <a:t>admittance</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a:lnSpc>
                <a:spcPct val="130000"/>
              </a:lnSpc>
              <a:spcBef>
                <a:spcPts val="281"/>
              </a:spcBef>
              <a:spcAft>
                <a:spcPts val="425"/>
              </a:spcAft>
              <a:buNone/>
              <a:tabLst>
                <a:tab algn="l" pos="0"/>
              </a:tabLst>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tabLst>
                <a:tab algn="l" pos="0"/>
              </a:tabLst>
            </a:pPr>
            <a:r>
              <a:rPr b="0" lang="en-US" sz="1400" spc="-1" strike="noStrike">
                <a:solidFill>
                  <a:srgbClr val="000000"/>
                </a:solidFill>
                <a:latin typeface="Arial"/>
                <a:ea typeface="Heiti SC Light"/>
              </a:rPr>
              <a:t>When controlling a robot (plant) with an </a:t>
            </a:r>
            <a:r>
              <a:rPr b="0" lang="en-US" sz="1400" spc="-1" strike="noStrike">
                <a:solidFill>
                  <a:srgbClr val="c448de"/>
                </a:solidFill>
                <a:latin typeface="Arial"/>
                <a:ea typeface="Heiti SC Light"/>
              </a:rPr>
              <a:t>admittance</a:t>
            </a:r>
            <a:r>
              <a:rPr b="0" lang="en-US" sz="1400" spc="-1" strike="noStrike">
                <a:solidFill>
                  <a:srgbClr val="c448de"/>
                </a:solidFill>
                <a:latin typeface="Arial"/>
                <a:ea typeface="Heiti SC Light"/>
              </a:rPr>
              <a:t> </a:t>
            </a:r>
            <a:r>
              <a:rPr b="0" lang="en-US" sz="1400" spc="-1" strike="noStrike">
                <a:solidFill>
                  <a:srgbClr val="c448de"/>
                </a:solidFill>
                <a:latin typeface="Arial"/>
                <a:ea typeface="Heiti SC Light"/>
              </a:rPr>
              <a:t>controller</a:t>
            </a:r>
            <a:r>
              <a:rPr b="0" lang="en-US" sz="1400" spc="-1" strike="noStrike">
                <a:solidFill>
                  <a:srgbClr val="000000"/>
                </a:solidFill>
                <a:latin typeface="Arial"/>
                <a:ea typeface="Heiti SC Light"/>
              </a:rPr>
              <a:t>, the robot (plant) acts as an </a:t>
            </a:r>
            <a:r>
              <a:rPr b="1" lang="en-US" sz="1400" spc="-1" strike="noStrike">
                <a:solidFill>
                  <a:srgbClr val="000000"/>
                </a:solidFill>
                <a:latin typeface="Arial"/>
                <a:ea typeface="Heiti SC Light"/>
              </a:rPr>
              <a:t>impedance</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pic>
        <p:nvPicPr>
          <p:cNvPr id="437" name="Picture 6" descr="block_admittance_robot.eps"/>
          <p:cNvPicPr/>
          <p:nvPr/>
        </p:nvPicPr>
        <p:blipFill>
          <a:blip r:embed="rId1"/>
          <a:stretch/>
        </p:blipFill>
        <p:spPr>
          <a:xfrm>
            <a:off x="4775040" y="2889360"/>
            <a:ext cx="3025440" cy="1610640"/>
          </a:xfrm>
          <a:prstGeom prst="rect">
            <a:avLst/>
          </a:prstGeom>
          <a:ln w="0">
            <a:noFill/>
          </a:ln>
        </p:spPr>
      </p:pic>
      <p:pic>
        <p:nvPicPr>
          <p:cNvPr id="438" name="Picture 8" descr="block_impedance_robot.eps"/>
          <p:cNvPicPr/>
          <p:nvPr/>
        </p:nvPicPr>
        <p:blipFill>
          <a:blip r:embed="rId2"/>
          <a:stretch/>
        </p:blipFill>
        <p:spPr>
          <a:xfrm>
            <a:off x="4775040" y="844560"/>
            <a:ext cx="3025440" cy="16106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0" y="965880"/>
            <a:ext cx="9143640" cy="2789280"/>
          </a:xfrm>
          <a:prstGeom prst="rect">
            <a:avLst/>
          </a:prstGeom>
          <a:noFill/>
          <a:ln w="0">
            <a:noFill/>
          </a:ln>
        </p:spPr>
        <p:txBody>
          <a:bodyPr anchor="ctr">
            <a:noAutofit/>
          </a:bodyPr>
          <a:p>
            <a:pPr algn="ctr">
              <a:lnSpc>
                <a:spcPct val="100000"/>
              </a:lnSpc>
              <a:buNone/>
            </a:pPr>
            <a:r>
              <a:rPr b="1" lang="en-US" sz="3300" spc="-1" strike="noStrike">
                <a:solidFill>
                  <a:srgbClr val="00a6d6"/>
                </a:solidFill>
                <a:latin typeface="Arial"/>
              </a:rPr>
              <a:t>RELATIONSHIP BETWEEN</a:t>
            </a:r>
            <a:br>
              <a:rPr sz="3300"/>
            </a:br>
            <a:r>
              <a:rPr b="1" lang="en-US" sz="3300" spc="-1" strike="noStrike">
                <a:solidFill>
                  <a:srgbClr val="00a6d6"/>
                </a:solidFill>
                <a:latin typeface="Arial"/>
              </a:rPr>
              <a:t>MANIPULABILITY AND IMPEDANCE</a:t>
            </a:r>
            <a:endParaRPr b="0" lang="en-US"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ARM MANIPULABILITY MEASURES</a:t>
            </a:r>
            <a:endParaRPr b="0" lang="en-US" sz="2000" spc="-1" strike="noStrike">
              <a:solidFill>
                <a:srgbClr val="000000"/>
              </a:solidFill>
              <a:latin typeface="Arial"/>
            </a:endParaRPr>
          </a:p>
        </p:txBody>
      </p:sp>
      <p:sp>
        <p:nvSpPr>
          <p:cNvPr id="441" name="PlaceHolder 2"/>
          <p:cNvSpPr>
            <a:spLocks noGrp="1"/>
          </p:cNvSpPr>
          <p:nvPr>
            <p:ph/>
          </p:nvPr>
        </p:nvSpPr>
        <p:spPr>
          <a:xfrm>
            <a:off x="127440" y="675360"/>
            <a:ext cx="5258880" cy="356760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c448de"/>
                </a:solidFill>
                <a:latin typeface="Arial"/>
              </a:rPr>
              <a:t>Manipulability</a:t>
            </a:r>
            <a:r>
              <a:rPr b="0" lang="en-US" sz="1400" spc="-1" strike="noStrike">
                <a:solidFill>
                  <a:srgbClr val="000000"/>
                </a:solidFill>
                <a:latin typeface="Arial"/>
              </a:rPr>
              <a:t> </a:t>
            </a:r>
            <a:r>
              <a:rPr b="0" lang="en-US" sz="1200" spc="-1" strike="noStrike">
                <a:solidFill>
                  <a:srgbClr val="000000"/>
                </a:solidFill>
                <a:latin typeface="Arial"/>
              </a:rPr>
              <a:t>[Yoshikawa 1985]</a:t>
            </a:r>
            <a:r>
              <a:rPr b="0" lang="en-US" sz="1400" spc="-1" strike="noStrike">
                <a:solidFill>
                  <a:srgbClr val="000000"/>
                </a:solidFill>
                <a:latin typeface="Arial"/>
              </a:rPr>
              <a:t> measures the </a:t>
            </a:r>
            <a:r>
              <a:rPr b="0" lang="en-US" sz="1400" spc="-1" strike="noStrike">
                <a:solidFill>
                  <a:srgbClr val="3366ff"/>
                </a:solidFill>
                <a:latin typeface="Arial"/>
              </a:rPr>
              <a:t>ability</a:t>
            </a:r>
            <a:r>
              <a:rPr b="0" lang="en-US" sz="1400" spc="-1" strike="noStrike">
                <a:solidFill>
                  <a:srgbClr val="000000"/>
                </a:solidFill>
                <a:latin typeface="Arial"/>
              </a:rPr>
              <a:t> of an articulated mechanical structure to </a:t>
            </a:r>
            <a:r>
              <a:rPr b="0" lang="en-US" sz="1400" spc="-1" strike="noStrike">
                <a:solidFill>
                  <a:srgbClr val="008000"/>
                </a:solidFill>
                <a:latin typeface="Arial"/>
              </a:rPr>
              <a:t>produce the endpoint movements with the joint movements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a:t>
            </a:r>
            <a:r>
              <a:rPr b="0" i="1" lang="en-US" sz="1400" spc="-1" strike="noStrike">
                <a:solidFill>
                  <a:srgbClr val="000000"/>
                </a:solidFill>
                <a:latin typeface="Arial"/>
              </a:rPr>
              <a:t>m</a:t>
            </a:r>
            <a:r>
              <a:rPr b="0" lang="en-US" sz="1400" spc="-1" strike="noStrike">
                <a:solidFill>
                  <a:srgbClr val="000000"/>
                </a:solidFill>
                <a:latin typeface="Arial"/>
              </a:rPr>
              <a:t>=</a:t>
            </a:r>
            <a:r>
              <a:rPr b="0" i="1" lang="en-US" sz="1400" spc="-1" strike="noStrike">
                <a:solidFill>
                  <a:srgbClr val="000000"/>
                </a:solidFill>
                <a:latin typeface="Arial"/>
              </a:rPr>
              <a:t>n</a:t>
            </a:r>
            <a:r>
              <a:rPr b="0" lang="en-US" sz="1400" spc="-1" strike="noStrike">
                <a:solidFill>
                  <a:srgbClr val="000000"/>
                </a:solidFill>
                <a:latin typeface="Arial"/>
              </a:rPr>
              <a:t>, scalar manipulability measure is given by: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Manipulability </a:t>
            </a:r>
            <a:r>
              <a:rPr b="0" lang="en-US" sz="1400" spc="-1" strike="noStrike">
                <a:solidFill>
                  <a:srgbClr val="c448de"/>
                </a:solidFill>
                <a:latin typeface="Arial"/>
              </a:rPr>
              <a:t>ellipsoids</a:t>
            </a:r>
            <a:r>
              <a:rPr b="0" lang="en-US" sz="1400" spc="-1" strike="noStrike">
                <a:solidFill>
                  <a:srgbClr val="000000"/>
                </a:solidFill>
                <a:latin typeface="Arial"/>
              </a:rPr>
              <a:t> provide a </a:t>
            </a:r>
            <a:r>
              <a:rPr b="0" lang="en-US" sz="1400" spc="-1" strike="noStrike">
                <a:solidFill>
                  <a:srgbClr val="008000"/>
                </a:solidFill>
                <a:latin typeface="Arial"/>
              </a:rPr>
              <a:t>representation of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or </a:t>
            </a:r>
            <a:r>
              <a:rPr b="0" lang="en-US" sz="1400" spc="-1" strike="noStrike">
                <a:solidFill>
                  <a:srgbClr val="ff0000"/>
                </a:solidFill>
                <a:latin typeface="Arial"/>
              </a:rPr>
              <a:t>sustain/produce forces</a:t>
            </a:r>
            <a:r>
              <a:rPr b="0" lang="en-US" sz="1400" spc="-1" strike="noStrike">
                <a:solidFill>
                  <a:srgbClr val="000000"/>
                </a:solidFill>
                <a:latin typeface="Arial"/>
              </a:rPr>
              <a:t> in different directions of Cartesian space. They can be obtained by SVD of Jacobian matrix:</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Singular </a:t>
            </a:r>
            <a:r>
              <a:rPr b="0" lang="en-US" sz="1400" spc="-1" strike="noStrike">
                <a:solidFill>
                  <a:srgbClr val="008000"/>
                </a:solidFill>
                <a:latin typeface="Arial"/>
              </a:rPr>
              <a:t>vectors</a:t>
            </a:r>
            <a:r>
              <a:rPr b="0" lang="en-US" sz="1400" spc="-1" strike="noStrike">
                <a:solidFill>
                  <a:srgbClr val="000000"/>
                </a:solidFill>
                <a:latin typeface="Arial"/>
              </a:rPr>
              <a:t> and </a:t>
            </a:r>
            <a:r>
              <a:rPr b="0" lang="en-US" sz="1400" spc="-1" strike="noStrike">
                <a:solidFill>
                  <a:srgbClr val="c448de"/>
                </a:solidFill>
                <a:latin typeface="Arial"/>
              </a:rPr>
              <a:t>values</a:t>
            </a:r>
            <a:r>
              <a:rPr b="0" lang="en-US" sz="1400" spc="-1" strike="noStrike">
                <a:solidFill>
                  <a:srgbClr val="000000"/>
                </a:solidFill>
                <a:latin typeface="Arial"/>
              </a:rPr>
              <a:t> determine </a:t>
            </a:r>
            <a:r>
              <a:rPr b="0" lang="en-US" sz="1400" spc="-1" strike="noStrike">
                <a:solidFill>
                  <a:srgbClr val="008000"/>
                </a:solidFill>
                <a:latin typeface="Arial"/>
              </a:rPr>
              <a:t>orientation</a:t>
            </a:r>
            <a:r>
              <a:rPr b="0" lang="en-US" sz="1400" spc="-1" strike="noStrike">
                <a:solidFill>
                  <a:srgbClr val="000000"/>
                </a:solidFill>
                <a:latin typeface="Arial"/>
              </a:rPr>
              <a:t> and </a:t>
            </a:r>
            <a:r>
              <a:rPr b="0" lang="en-US" sz="1400" spc="-1" strike="noStrike">
                <a:solidFill>
                  <a:srgbClr val="c448de"/>
                </a:solidFill>
                <a:latin typeface="Arial"/>
              </a:rPr>
              <a:t>shape</a:t>
            </a:r>
            <a:r>
              <a:rPr b="0" lang="en-US" sz="1400" spc="-1" strike="noStrike">
                <a:solidFill>
                  <a:srgbClr val="000000"/>
                </a:solidFill>
                <a:latin typeface="Arial"/>
              </a:rPr>
              <a:t> of ellipsoid, respectively.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sp>
        <p:nvSpPr>
          <p:cNvPr id="442" name="PlaceHolder 3"/>
          <p:cNvSpPr>
            <a:spLocks noGrp="1"/>
          </p:cNvSpPr>
          <p:nvPr>
            <p:ph/>
          </p:nvPr>
        </p:nvSpPr>
        <p:spPr>
          <a:xfrm>
            <a:off x="216000" y="4338000"/>
            <a:ext cx="8652960" cy="261360"/>
          </a:xfrm>
          <a:prstGeom prst="rect">
            <a:avLst/>
          </a:prstGeom>
          <a:noFill/>
          <a:ln w="0">
            <a:noFill/>
          </a:ln>
        </p:spPr>
        <p:txBody>
          <a:bodyPr anchor="t">
            <a:noAutofit/>
          </a:bodyPr>
          <a:p>
            <a:pPr>
              <a:lnSpc>
                <a:spcPct val="100000"/>
              </a:lnSpc>
              <a:spcBef>
                <a:spcPts val="159"/>
              </a:spcBef>
              <a:buNone/>
              <a:tabLst>
                <a:tab algn="l" pos="0"/>
              </a:tabLst>
            </a:pPr>
            <a:r>
              <a:rPr b="0" lang="en-US" sz="800" spc="-1" strike="noStrike">
                <a:solidFill>
                  <a:srgbClr val="000000"/>
                </a:solidFill>
                <a:latin typeface="Arial"/>
              </a:rPr>
              <a:t>Yoshikawa, T. (1985). Manipulability of robotic mechanisms. </a:t>
            </a:r>
            <a:r>
              <a:rPr b="0" i="1" lang="en-US" sz="800" spc="-1" strike="noStrike">
                <a:solidFill>
                  <a:srgbClr val="000000"/>
                </a:solidFill>
                <a:latin typeface="Arial"/>
              </a:rPr>
              <a:t>The international journal of Robotics Research</a:t>
            </a:r>
            <a:r>
              <a:rPr b="0" lang="en-US" sz="800" spc="-1" strike="noStrike">
                <a:solidFill>
                  <a:srgbClr val="000000"/>
                </a:solidFill>
                <a:latin typeface="Arial"/>
              </a:rPr>
              <a:t>, </a:t>
            </a:r>
            <a:r>
              <a:rPr b="0" i="1" lang="en-US" sz="800" spc="-1" strike="noStrike">
                <a:solidFill>
                  <a:srgbClr val="000000"/>
                </a:solidFill>
                <a:latin typeface="Arial"/>
              </a:rPr>
              <a:t>4</a:t>
            </a:r>
            <a:r>
              <a:rPr b="0" lang="en-US" sz="800" spc="-1" strike="noStrike">
                <a:solidFill>
                  <a:srgbClr val="000000"/>
                </a:solidFill>
                <a:latin typeface="Arial"/>
              </a:rPr>
              <a:t>(2), 3-9.</a:t>
            </a:r>
            <a:endParaRPr b="0" lang="en-US" sz="800" spc="-1" strike="noStrike">
              <a:solidFill>
                <a:srgbClr val="000000"/>
              </a:solidFill>
              <a:latin typeface="Arial"/>
            </a:endParaRPr>
          </a:p>
        </p:txBody>
      </p:sp>
      <p:graphicFrame>
        <p:nvGraphicFramePr>
          <p:cNvPr id="443" name="Object 17"/>
          <p:cNvGraphicFramePr/>
          <p:nvPr/>
        </p:nvGraphicFramePr>
        <p:xfrm>
          <a:off x="2079720" y="1695600"/>
          <a:ext cx="1015560" cy="299520"/>
        </p:xfrm>
        <a:graphic>
          <a:graphicData uri="http://schemas.openxmlformats.org/presentationml/2006/ole">
            <p:oleObj progId="Equation.DSMT4" r:id="rId1" spid="">
              <p:embed/>
              <p:pic>
                <p:nvPicPr>
                  <p:cNvPr id="444" name="Object 17" descr=""/>
                  <p:cNvPicPr/>
                  <p:nvPr/>
                </p:nvPicPr>
                <p:blipFill>
                  <a:blip r:embed="rId2"/>
                  <a:stretch/>
                </p:blipFill>
                <p:spPr>
                  <a:xfrm>
                    <a:off x="2079720" y="1695600"/>
                    <a:ext cx="1015560" cy="299520"/>
                  </a:xfrm>
                  <a:prstGeom prst="rect">
                    <a:avLst/>
                  </a:prstGeom>
                  <a:ln w="0">
                    <a:noFill/>
                  </a:ln>
                </p:spPr>
              </p:pic>
            </p:oleObj>
          </a:graphicData>
        </a:graphic>
      </p:graphicFrame>
      <p:graphicFrame>
        <p:nvGraphicFramePr>
          <p:cNvPr id="445" name="Object 18"/>
          <p:cNvGraphicFramePr/>
          <p:nvPr/>
        </p:nvGraphicFramePr>
        <p:xfrm>
          <a:off x="3716280" y="3039480"/>
          <a:ext cx="1019160" cy="313200"/>
        </p:xfrm>
        <a:graphic>
          <a:graphicData uri="http://schemas.openxmlformats.org/presentationml/2006/ole">
            <p:oleObj progId="Equation.DSMT4" r:id="rId3" spid="">
              <p:embed/>
              <p:pic>
                <p:nvPicPr>
                  <p:cNvPr id="446" name="Object 18" descr=""/>
                  <p:cNvPicPr/>
                  <p:nvPr/>
                </p:nvPicPr>
                <p:blipFill>
                  <a:blip r:embed="rId4"/>
                  <a:stretch/>
                </p:blipFill>
                <p:spPr>
                  <a:xfrm>
                    <a:off x="3716280" y="3039480"/>
                    <a:ext cx="1019160" cy="313200"/>
                  </a:xfrm>
                  <a:prstGeom prst="rect">
                    <a:avLst/>
                  </a:prstGeom>
                  <a:ln w="0">
                    <a:noFill/>
                  </a:ln>
                </p:spPr>
              </p:pic>
            </p:oleObj>
          </a:graphicData>
        </a:graphic>
      </p:graphicFrame>
      <p:graphicFrame>
        <p:nvGraphicFramePr>
          <p:cNvPr id="447" name="Object 19"/>
          <p:cNvGraphicFramePr/>
          <p:nvPr/>
        </p:nvGraphicFramePr>
        <p:xfrm>
          <a:off x="3510000" y="3395520"/>
          <a:ext cx="1215720" cy="312480"/>
        </p:xfrm>
        <a:graphic>
          <a:graphicData uri="http://schemas.openxmlformats.org/presentationml/2006/ole">
            <p:oleObj progId="Equation.DSMT4" r:id="rId5" spid="">
              <p:embed/>
              <p:pic>
                <p:nvPicPr>
                  <p:cNvPr id="448" name="Object 19" descr=""/>
                  <p:cNvPicPr/>
                  <p:nvPr/>
                </p:nvPicPr>
                <p:blipFill>
                  <a:blip r:embed="rId6"/>
                  <a:stretch/>
                </p:blipFill>
                <p:spPr>
                  <a:xfrm>
                    <a:off x="3510000" y="3395520"/>
                    <a:ext cx="1215720" cy="312480"/>
                  </a:xfrm>
                  <a:prstGeom prst="rect">
                    <a:avLst/>
                  </a:prstGeom>
                  <a:ln w="0">
                    <a:noFill/>
                  </a:ln>
                </p:spPr>
              </p:pic>
            </p:oleObj>
          </a:graphicData>
        </a:graphic>
      </p:graphicFrame>
      <p:sp>
        <p:nvSpPr>
          <p:cNvPr id="449" name="Content Placeholder 2"/>
          <p:cNvSpPr/>
          <p:nvPr/>
        </p:nvSpPr>
        <p:spPr>
          <a:xfrm>
            <a:off x="1398600" y="344340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ff0000"/>
                </a:solidFill>
                <a:latin typeface="Calibri"/>
              </a:rPr>
              <a:t>FORCE MANIPULABILITY</a:t>
            </a:r>
            <a:endParaRPr b="0" lang="en-US" sz="1400" spc="-1" strike="noStrike">
              <a:latin typeface="Arial"/>
            </a:endParaRPr>
          </a:p>
        </p:txBody>
      </p:sp>
      <p:sp>
        <p:nvSpPr>
          <p:cNvPr id="450" name="Content Placeholder 2"/>
          <p:cNvSpPr/>
          <p:nvPr/>
        </p:nvSpPr>
        <p:spPr>
          <a:xfrm>
            <a:off x="1398600" y="311148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0000ff"/>
                </a:solidFill>
                <a:latin typeface="Calibri"/>
              </a:rPr>
              <a:t>VELOCITY MANIPULABILITY</a:t>
            </a:r>
            <a:endParaRPr b="0" lang="en-US" sz="1400" spc="-1" strike="noStrike">
              <a:latin typeface="Arial"/>
            </a:endParaRPr>
          </a:p>
        </p:txBody>
      </p:sp>
      <p:pic>
        <p:nvPicPr>
          <p:cNvPr id="451" name="Picture 3" descr="manipulability.eps"/>
          <p:cNvPicPr/>
          <p:nvPr/>
        </p:nvPicPr>
        <p:blipFill>
          <a:blip r:embed="rId7"/>
          <a:stretch/>
        </p:blipFill>
        <p:spPr>
          <a:xfrm>
            <a:off x="5387040" y="1217880"/>
            <a:ext cx="3707640" cy="2689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CONTROL FOR SAFE AND EFFICIENT INTERACTION</a:t>
            </a:r>
            <a:endParaRPr b="0" lang="en-US" sz="2000" spc="-1" strike="noStrike">
              <a:solidFill>
                <a:srgbClr val="000000"/>
              </a:solidFill>
              <a:latin typeface="Arial"/>
            </a:endParaRPr>
          </a:p>
        </p:txBody>
      </p:sp>
      <p:sp>
        <p:nvSpPr>
          <p:cNvPr id="106" name="PlaceHolder 2"/>
          <p:cNvSpPr>
            <a:spLocks noGrp="1"/>
          </p:cNvSpPr>
          <p:nvPr>
            <p:ph/>
          </p:nvPr>
        </p:nvSpPr>
        <p:spPr>
          <a:xfrm>
            <a:off x="4572000" y="3084480"/>
            <a:ext cx="3998520" cy="896040"/>
          </a:xfrm>
          <a:prstGeom prst="rect">
            <a:avLst/>
          </a:prstGeom>
          <a:noFill/>
          <a:ln w="0">
            <a:noFill/>
          </a:ln>
        </p:spPr>
        <p:txBody>
          <a:bodyPr anchor="t">
            <a:noAutofit/>
          </a:bodyPr>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Peternel L, Tsagarakis N, Ajoudani A (2017), A human–robot co-manipulation approach based on human sensorimotor information. IEEE Transactions on Neural Systems and Rehabilitation Engineering, 25(7):811-22.</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Peternel, L., Petrič, T., &amp; Babič, J. (2018). Robotic assembly solution by human-in-the-loop teaching method based on real-time stiffness modulation. </a:t>
            </a:r>
            <a:r>
              <a:rPr b="0" i="1" lang="en-US" sz="800" spc="-1" strike="noStrike">
                <a:solidFill>
                  <a:srgbClr val="000000"/>
                </a:solidFill>
                <a:latin typeface="Arial"/>
              </a:rPr>
              <a:t>Autonomous Robots</a:t>
            </a:r>
            <a:r>
              <a:rPr b="0" lang="en-US" sz="800" spc="-1" strike="noStrike">
                <a:solidFill>
                  <a:srgbClr val="000000"/>
                </a:solidFill>
                <a:latin typeface="Arial"/>
              </a:rPr>
              <a:t>, </a:t>
            </a:r>
            <a:r>
              <a:rPr b="0" i="1" lang="en-US" sz="800" spc="-1" strike="noStrike">
                <a:solidFill>
                  <a:srgbClr val="000000"/>
                </a:solidFill>
                <a:latin typeface="Arial"/>
              </a:rPr>
              <a:t>42</a:t>
            </a:r>
            <a:r>
              <a:rPr b="0" lang="en-US" sz="800" spc="-1" strike="noStrike">
                <a:solidFill>
                  <a:srgbClr val="000000"/>
                </a:solidFill>
                <a:latin typeface="Arial"/>
              </a:rPr>
              <a:t>(1), 1-17.</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Haninger, K., Hegeler, C., &amp; Peternel, L. (2022). Model Predictive Control with Gaussian Processes for Flexible Multi-Modal Physical Human Robot Interaction. 2022 IEEE International Conference on Robotics and Automation (ICRA 2022) (pp. 6948-6955).</a:t>
            </a:r>
            <a:endParaRPr b="0" lang="en-US" sz="800" spc="-1" strike="noStrike">
              <a:solidFill>
                <a:srgbClr val="000000"/>
              </a:solidFill>
              <a:latin typeface="Arial"/>
            </a:endParaRPr>
          </a:p>
          <a:p>
            <a:pPr>
              <a:lnSpc>
                <a:spcPct val="100000"/>
              </a:lnSpc>
              <a:spcBef>
                <a:spcPts val="159"/>
              </a:spcBef>
              <a:buNone/>
            </a:pPr>
            <a:endParaRPr b="0" lang="en-US" sz="800" spc="-1" strike="noStrike">
              <a:solidFill>
                <a:srgbClr val="000000"/>
              </a:solidFill>
              <a:latin typeface="Arial"/>
            </a:endParaRPr>
          </a:p>
          <a:p>
            <a:pPr>
              <a:lnSpc>
                <a:spcPct val="100000"/>
              </a:lnSpc>
              <a:spcBef>
                <a:spcPts val="159"/>
              </a:spcBef>
              <a:buNone/>
            </a:pPr>
            <a:endParaRPr b="0" lang="en-US" sz="800" spc="-1" strike="noStrike">
              <a:solidFill>
                <a:srgbClr val="000000"/>
              </a:solidFill>
              <a:latin typeface="Arial"/>
            </a:endParaRPr>
          </a:p>
          <a:p>
            <a:pPr>
              <a:lnSpc>
                <a:spcPct val="100000"/>
              </a:lnSpc>
              <a:spcBef>
                <a:spcPts val="159"/>
              </a:spcBef>
              <a:buNone/>
            </a:pPr>
            <a:endParaRPr b="0" lang="en-US" sz="800" spc="-1" strike="noStrike">
              <a:solidFill>
                <a:srgbClr val="000000"/>
              </a:solidFill>
              <a:latin typeface="Arial"/>
            </a:endParaRPr>
          </a:p>
        </p:txBody>
      </p:sp>
      <p:pic>
        <p:nvPicPr>
          <p:cNvPr id="107" name="" descr="ICRA22_0578_VI_fi">
            <a:hlinkClick r:id="" action="ppaction://media"/>
          </p:cNvPr>
          <p:cNvPicPr/>
          <p:nvPr>
            <a:videoFile r:link="rId1"/>
            <p:extLst>
              <p:ext uri="{DAA4B4D4-6D71-4841-9C94-3DE7FCFB9230}">
                <p14:media r:link="rId2"/>
              </p:ext>
            </p:extLst>
          </p:nvPr>
        </p:nvPicPr>
        <p:blipFill>
          <a:blip r:embed="rId3"/>
          <a:stretch>
            <a:fillRect/>
          </a:stretch>
        </p:blipFill>
        <p:spPr>
          <a:xfrm>
            <a:off x="384120" y="2922480"/>
            <a:ext cx="3762360" cy="2116080"/>
          </a:xfrm>
          <a:prstGeom prst="rect">
            <a:avLst/>
          </a:prstGeom>
          <a:ln w="0">
            <a:noFill/>
          </a:ln>
        </p:spPr>
      </p:pic>
      <p:pic>
        <p:nvPicPr>
          <p:cNvPr id="108" name="" descr="">
            <a:hlinkClick r:id="" action="ppaction://media"/>
          </p:cNvPr>
          <p:cNvPicPr/>
          <p:nvPr>
            <a:videoFile r:link="rId4"/>
            <p:extLst>
              <p:ext uri="{DAA4B4D4-6D71-4841-9C94-3DE7FCFB9230}">
                <p14:media r:link="rId5"/>
              </p:ext>
            </p:extLst>
          </p:nvPr>
        </p:nvPicPr>
        <p:blipFill>
          <a:blip r:embed="rId6"/>
          <a:stretch>
            <a:fillRect/>
          </a:stretch>
        </p:blipFill>
        <p:spPr>
          <a:xfrm>
            <a:off x="4808160" y="682560"/>
            <a:ext cx="3762360" cy="2116080"/>
          </a:xfrm>
          <a:prstGeom prst="rect">
            <a:avLst/>
          </a:prstGeom>
          <a:ln w="0">
            <a:noFill/>
          </a:ln>
        </p:spPr>
      </p:pic>
      <p:pic>
        <p:nvPicPr>
          <p:cNvPr id="109" name="" descr="">
            <a:hlinkClick r:id="" action="ppaction://media"/>
          </p:cNvPr>
          <p:cNvPicPr/>
          <p:nvPr>
            <a:videoFile r:link="rId7"/>
            <p:extLst>
              <p:ext uri="{DAA4B4D4-6D71-4841-9C94-3DE7FCFB9230}">
                <p14:media r:link="rId8"/>
              </p:ext>
            </p:extLst>
          </p:nvPr>
        </p:nvPicPr>
        <p:blipFill>
          <a:blip r:embed="rId9"/>
          <a:stretch>
            <a:fillRect/>
          </a:stretch>
        </p:blipFill>
        <p:spPr>
          <a:xfrm>
            <a:off x="384120" y="682560"/>
            <a:ext cx="3762360" cy="211608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mediacall">
                                  <p:stCondLst>
                                    <p:cond delay="0"/>
                                  </p:stCondLst>
                                  <p:childTnLst>
                                    <p:cmd type="call" cmd="playFrom(0.0)">
                                      <p:cBhvr>
                                        <p:cTn id="6" dur="72334" fill="hold"/>
                                        <p:tgtEl>
                                          <p:spTgt spid="107"/>
                                        </p:tgtEl>
                                      </p:cBhvr>
                                    </p:cmd>
                                  </p:childTnLst>
                                </p:cTn>
                              </p:par>
                              <p:par>
                                <p:cTn id="7" nodeType="withEffect" fill="hold" presetClass="mediacall">
                                  <p:stCondLst>
                                    <p:cond delay="0"/>
                                  </p:stCondLst>
                                  <p:childTnLst>
                                    <p:cmd type="call" cmd="playFrom(0.0)">
                                      <p:cBhvr>
                                        <p:cTn id="8" dur="71601" fill="hold"/>
                                        <p:tgtEl>
                                          <p:spTgt spid="108"/>
                                        </p:tgtEl>
                                      </p:cBhvr>
                                    </p:cmd>
                                  </p:childTnLst>
                                </p:cTn>
                              </p:par>
                              <p:par>
                                <p:cTn id="9" nodeType="withEffect" fill="hold" presetClass="mediacall">
                                  <p:stCondLst>
                                    <p:cond delay="0"/>
                                  </p:stCondLst>
                                  <p:childTnLst>
                                    <p:cmd type="call" cmd="playFrom(0.0)">
                                      <p:cBhvr>
                                        <p:cTn id="10" dur="82207" fill="hold"/>
                                        <p:tgtEl>
                                          <p:spTgt spid="10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ARM MANIPULABILITY MEASURES</a:t>
            </a:r>
            <a:endParaRPr b="0" lang="en-US" sz="2000" spc="-1" strike="noStrike">
              <a:solidFill>
                <a:srgbClr val="000000"/>
              </a:solidFill>
              <a:latin typeface="Arial"/>
            </a:endParaRPr>
          </a:p>
        </p:txBody>
      </p:sp>
      <p:sp>
        <p:nvSpPr>
          <p:cNvPr id="453" name="PlaceHolder 2"/>
          <p:cNvSpPr>
            <a:spLocks noGrp="1"/>
          </p:cNvSpPr>
          <p:nvPr>
            <p:ph/>
          </p:nvPr>
        </p:nvSpPr>
        <p:spPr>
          <a:xfrm>
            <a:off x="127440" y="675360"/>
            <a:ext cx="5258880" cy="356760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c448de"/>
                </a:solidFill>
                <a:latin typeface="Arial"/>
              </a:rPr>
              <a:t>Manipulability</a:t>
            </a:r>
            <a:r>
              <a:rPr b="0" lang="en-US" sz="1400" spc="-1" strike="noStrike">
                <a:solidFill>
                  <a:srgbClr val="000000"/>
                </a:solidFill>
                <a:latin typeface="Arial"/>
              </a:rPr>
              <a:t> </a:t>
            </a:r>
            <a:r>
              <a:rPr b="0" lang="en-US" sz="1200" spc="-1" strike="noStrike">
                <a:solidFill>
                  <a:srgbClr val="000000"/>
                </a:solidFill>
                <a:latin typeface="Arial"/>
              </a:rPr>
              <a:t>[Yoshikawa 1985]</a:t>
            </a:r>
            <a:r>
              <a:rPr b="0" lang="en-US" sz="1400" spc="-1" strike="noStrike">
                <a:solidFill>
                  <a:srgbClr val="000000"/>
                </a:solidFill>
                <a:latin typeface="Arial"/>
              </a:rPr>
              <a:t> measures the </a:t>
            </a:r>
            <a:r>
              <a:rPr b="0" lang="en-US" sz="1400" spc="-1" strike="noStrike">
                <a:solidFill>
                  <a:srgbClr val="3366ff"/>
                </a:solidFill>
                <a:latin typeface="Arial"/>
              </a:rPr>
              <a:t>ability</a:t>
            </a:r>
            <a:r>
              <a:rPr b="0" lang="en-US" sz="1400" spc="-1" strike="noStrike">
                <a:solidFill>
                  <a:srgbClr val="000000"/>
                </a:solidFill>
                <a:latin typeface="Arial"/>
              </a:rPr>
              <a:t> of an articulated mechanical structure to </a:t>
            </a:r>
            <a:r>
              <a:rPr b="0" lang="en-US" sz="1400" spc="-1" strike="noStrike">
                <a:solidFill>
                  <a:srgbClr val="008000"/>
                </a:solidFill>
                <a:latin typeface="Arial"/>
              </a:rPr>
              <a:t>produce the endpoint movements with the joint movements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a:t>
            </a:r>
            <a:r>
              <a:rPr b="0" i="1" lang="en-US" sz="1400" spc="-1" strike="noStrike">
                <a:solidFill>
                  <a:srgbClr val="000000"/>
                </a:solidFill>
                <a:latin typeface="Arial"/>
              </a:rPr>
              <a:t>m</a:t>
            </a:r>
            <a:r>
              <a:rPr b="0" lang="en-US" sz="1400" spc="-1" strike="noStrike">
                <a:solidFill>
                  <a:srgbClr val="000000"/>
                </a:solidFill>
                <a:latin typeface="Arial"/>
              </a:rPr>
              <a:t>=</a:t>
            </a:r>
            <a:r>
              <a:rPr b="0" i="1" lang="en-US" sz="1400" spc="-1" strike="noStrike">
                <a:solidFill>
                  <a:srgbClr val="000000"/>
                </a:solidFill>
                <a:latin typeface="Arial"/>
              </a:rPr>
              <a:t>n</a:t>
            </a:r>
            <a:r>
              <a:rPr b="0" lang="en-US" sz="1400" spc="-1" strike="noStrike">
                <a:solidFill>
                  <a:srgbClr val="000000"/>
                </a:solidFill>
                <a:latin typeface="Arial"/>
              </a:rPr>
              <a:t>, scalar manipulability measure is given by: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Manipulability </a:t>
            </a:r>
            <a:r>
              <a:rPr b="0" lang="en-US" sz="1400" spc="-1" strike="noStrike">
                <a:solidFill>
                  <a:srgbClr val="c448de"/>
                </a:solidFill>
                <a:latin typeface="Arial"/>
              </a:rPr>
              <a:t>ellipsoids</a:t>
            </a:r>
            <a:r>
              <a:rPr b="0" lang="en-US" sz="1400" spc="-1" strike="noStrike">
                <a:solidFill>
                  <a:srgbClr val="000000"/>
                </a:solidFill>
                <a:latin typeface="Arial"/>
              </a:rPr>
              <a:t> provide a </a:t>
            </a:r>
            <a:r>
              <a:rPr b="0" lang="en-US" sz="1400" spc="-1" strike="noStrike">
                <a:solidFill>
                  <a:srgbClr val="008000"/>
                </a:solidFill>
                <a:latin typeface="Arial"/>
              </a:rPr>
              <a:t>representation of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or </a:t>
            </a:r>
            <a:r>
              <a:rPr b="0" lang="en-US" sz="1400" spc="-1" strike="noStrike">
                <a:solidFill>
                  <a:srgbClr val="ff0000"/>
                </a:solidFill>
                <a:latin typeface="Arial"/>
              </a:rPr>
              <a:t>sustain/produce forces</a:t>
            </a:r>
            <a:r>
              <a:rPr b="0" lang="en-US" sz="1400" spc="-1" strike="noStrike">
                <a:solidFill>
                  <a:srgbClr val="000000"/>
                </a:solidFill>
                <a:latin typeface="Arial"/>
              </a:rPr>
              <a:t> in different directions of Cartesian space. They can be obtained by SVD of Jacobian matrix:</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Singular </a:t>
            </a:r>
            <a:r>
              <a:rPr b="0" lang="en-US" sz="1400" spc="-1" strike="noStrike">
                <a:solidFill>
                  <a:srgbClr val="008000"/>
                </a:solidFill>
                <a:latin typeface="Arial"/>
              </a:rPr>
              <a:t>vectors</a:t>
            </a:r>
            <a:r>
              <a:rPr b="0" lang="en-US" sz="1400" spc="-1" strike="noStrike">
                <a:solidFill>
                  <a:srgbClr val="000000"/>
                </a:solidFill>
                <a:latin typeface="Arial"/>
              </a:rPr>
              <a:t> and </a:t>
            </a:r>
            <a:r>
              <a:rPr b="0" lang="en-US" sz="1400" spc="-1" strike="noStrike">
                <a:solidFill>
                  <a:srgbClr val="c448de"/>
                </a:solidFill>
                <a:latin typeface="Arial"/>
              </a:rPr>
              <a:t>values</a:t>
            </a:r>
            <a:r>
              <a:rPr b="0" lang="en-US" sz="1400" spc="-1" strike="noStrike">
                <a:solidFill>
                  <a:srgbClr val="000000"/>
                </a:solidFill>
                <a:latin typeface="Arial"/>
              </a:rPr>
              <a:t> determine </a:t>
            </a:r>
            <a:r>
              <a:rPr b="0" lang="en-US" sz="1400" spc="-1" strike="noStrike">
                <a:solidFill>
                  <a:srgbClr val="008000"/>
                </a:solidFill>
                <a:latin typeface="Arial"/>
              </a:rPr>
              <a:t>orientation</a:t>
            </a:r>
            <a:r>
              <a:rPr b="0" lang="en-US" sz="1400" spc="-1" strike="noStrike">
                <a:solidFill>
                  <a:srgbClr val="000000"/>
                </a:solidFill>
                <a:latin typeface="Arial"/>
              </a:rPr>
              <a:t> and </a:t>
            </a:r>
            <a:r>
              <a:rPr b="0" lang="en-US" sz="1400" spc="-1" strike="noStrike">
                <a:solidFill>
                  <a:srgbClr val="c448de"/>
                </a:solidFill>
                <a:latin typeface="Arial"/>
              </a:rPr>
              <a:t>shape</a:t>
            </a:r>
            <a:r>
              <a:rPr b="0" lang="en-US" sz="1400" spc="-1" strike="noStrike">
                <a:solidFill>
                  <a:srgbClr val="000000"/>
                </a:solidFill>
                <a:latin typeface="Arial"/>
              </a:rPr>
              <a:t> of ellipsoid, respectively.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graphicFrame>
        <p:nvGraphicFramePr>
          <p:cNvPr id="454" name="Object 17"/>
          <p:cNvGraphicFramePr/>
          <p:nvPr/>
        </p:nvGraphicFramePr>
        <p:xfrm>
          <a:off x="2079720" y="1695600"/>
          <a:ext cx="1015560" cy="299520"/>
        </p:xfrm>
        <a:graphic>
          <a:graphicData uri="http://schemas.openxmlformats.org/presentationml/2006/ole">
            <p:oleObj progId="Equation.DSMT4" r:id="rId1" spid="">
              <p:embed/>
              <p:pic>
                <p:nvPicPr>
                  <p:cNvPr id="455" name="Object 17" descr=""/>
                  <p:cNvPicPr/>
                  <p:nvPr/>
                </p:nvPicPr>
                <p:blipFill>
                  <a:blip r:embed="rId2"/>
                  <a:stretch/>
                </p:blipFill>
                <p:spPr>
                  <a:xfrm>
                    <a:off x="2079720" y="1695600"/>
                    <a:ext cx="1015560" cy="299520"/>
                  </a:xfrm>
                  <a:prstGeom prst="rect">
                    <a:avLst/>
                  </a:prstGeom>
                  <a:ln w="0">
                    <a:noFill/>
                  </a:ln>
                </p:spPr>
              </p:pic>
            </p:oleObj>
          </a:graphicData>
        </a:graphic>
      </p:graphicFrame>
      <p:graphicFrame>
        <p:nvGraphicFramePr>
          <p:cNvPr id="456" name="Object 18"/>
          <p:cNvGraphicFramePr/>
          <p:nvPr/>
        </p:nvGraphicFramePr>
        <p:xfrm>
          <a:off x="3716280" y="3039480"/>
          <a:ext cx="1019160" cy="313200"/>
        </p:xfrm>
        <a:graphic>
          <a:graphicData uri="http://schemas.openxmlformats.org/presentationml/2006/ole">
            <p:oleObj progId="Equation.DSMT4" r:id="rId3" spid="">
              <p:embed/>
              <p:pic>
                <p:nvPicPr>
                  <p:cNvPr id="457" name="Object 18" descr=""/>
                  <p:cNvPicPr/>
                  <p:nvPr/>
                </p:nvPicPr>
                <p:blipFill>
                  <a:blip r:embed="rId4"/>
                  <a:stretch/>
                </p:blipFill>
                <p:spPr>
                  <a:xfrm>
                    <a:off x="3716280" y="3039480"/>
                    <a:ext cx="1019160" cy="313200"/>
                  </a:xfrm>
                  <a:prstGeom prst="rect">
                    <a:avLst/>
                  </a:prstGeom>
                  <a:ln w="0">
                    <a:noFill/>
                  </a:ln>
                </p:spPr>
              </p:pic>
            </p:oleObj>
          </a:graphicData>
        </a:graphic>
      </p:graphicFrame>
      <p:graphicFrame>
        <p:nvGraphicFramePr>
          <p:cNvPr id="458" name="Object 19"/>
          <p:cNvGraphicFramePr/>
          <p:nvPr/>
        </p:nvGraphicFramePr>
        <p:xfrm>
          <a:off x="3510000" y="3395520"/>
          <a:ext cx="1215720" cy="312480"/>
        </p:xfrm>
        <a:graphic>
          <a:graphicData uri="http://schemas.openxmlformats.org/presentationml/2006/ole">
            <p:oleObj progId="Equation.DSMT4" r:id="rId5" spid="">
              <p:embed/>
              <p:pic>
                <p:nvPicPr>
                  <p:cNvPr id="459" name="Object 19" descr=""/>
                  <p:cNvPicPr/>
                  <p:nvPr/>
                </p:nvPicPr>
                <p:blipFill>
                  <a:blip r:embed="rId6"/>
                  <a:stretch/>
                </p:blipFill>
                <p:spPr>
                  <a:xfrm>
                    <a:off x="3510000" y="3395520"/>
                    <a:ext cx="1215720" cy="312480"/>
                  </a:xfrm>
                  <a:prstGeom prst="rect">
                    <a:avLst/>
                  </a:prstGeom>
                  <a:ln w="0">
                    <a:noFill/>
                  </a:ln>
                </p:spPr>
              </p:pic>
            </p:oleObj>
          </a:graphicData>
        </a:graphic>
      </p:graphicFrame>
      <p:sp>
        <p:nvSpPr>
          <p:cNvPr id="460" name="Content Placeholder 2"/>
          <p:cNvSpPr/>
          <p:nvPr/>
        </p:nvSpPr>
        <p:spPr>
          <a:xfrm>
            <a:off x="1398600" y="344340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ff0000"/>
                </a:solidFill>
                <a:latin typeface="Calibri"/>
              </a:rPr>
              <a:t>FORCE MANIPULABILITY</a:t>
            </a:r>
            <a:endParaRPr b="0" lang="en-US" sz="1400" spc="-1" strike="noStrike">
              <a:latin typeface="Arial"/>
            </a:endParaRPr>
          </a:p>
        </p:txBody>
      </p:sp>
      <p:sp>
        <p:nvSpPr>
          <p:cNvPr id="461" name="Content Placeholder 2"/>
          <p:cNvSpPr/>
          <p:nvPr/>
        </p:nvSpPr>
        <p:spPr>
          <a:xfrm>
            <a:off x="1398600" y="311148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0000ff"/>
                </a:solidFill>
                <a:latin typeface="Calibri"/>
              </a:rPr>
              <a:t>VELOCITY MANIPULABILITY</a:t>
            </a:r>
            <a:endParaRPr b="0" lang="en-US" sz="1400" spc="-1" strike="noStrike">
              <a:latin typeface="Arial"/>
            </a:endParaRPr>
          </a:p>
        </p:txBody>
      </p:sp>
      <p:pic>
        <p:nvPicPr>
          <p:cNvPr id="462" name="Picture 3" descr="manipulability.eps"/>
          <p:cNvPicPr/>
          <p:nvPr/>
        </p:nvPicPr>
        <p:blipFill>
          <a:blip r:embed="rId7"/>
          <a:stretch/>
        </p:blipFill>
        <p:spPr>
          <a:xfrm>
            <a:off x="5387040" y="1217880"/>
            <a:ext cx="3707640" cy="2689560"/>
          </a:xfrm>
          <a:prstGeom prst="rect">
            <a:avLst/>
          </a:prstGeom>
          <a:ln w="0">
            <a:noFill/>
          </a:ln>
        </p:spPr>
      </p:pic>
      <p:sp>
        <p:nvSpPr>
          <p:cNvPr id="463" name="TextBox 12"/>
          <p:cNvSpPr/>
          <p:nvPr/>
        </p:nvSpPr>
        <p:spPr>
          <a:xfrm>
            <a:off x="538200" y="795960"/>
            <a:ext cx="4380840" cy="3499560"/>
          </a:xfrm>
          <a:prstGeom prst="rect">
            <a:avLst/>
          </a:prstGeom>
          <a:solidFill>
            <a:srgbClr val="b5fbff"/>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INTUITIVE EXPLANATION</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Velocity manipulability: for the same joint movements you can produce different magnitudes of endpoint movement in different directions of Cartesian space (e.g., you produce more movement in the direction where the velocity manipulability ellipsoid is elongated).</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Force manipulability: for the same joint torques you can produce different magnitudes of endpoint force in different directions in different directions of Cartesian space (e.g., you produce more force in the direction where the force manipulability ellipsoid is elongated).</a:t>
            </a:r>
            <a:endParaRPr b="0" lang="en-US" sz="1400" spc="-1" strike="noStrike">
              <a:latin typeface="Arial"/>
            </a:endParaRPr>
          </a:p>
          <a:p>
            <a:pPr>
              <a:lnSpc>
                <a:spcPct val="100000"/>
              </a:lnSpc>
              <a:buNone/>
            </a:pPr>
            <a:endParaRPr b="0" lang="en-US" sz="1400" spc="-1" strike="noStrike">
              <a:latin typeface="Arial"/>
            </a:endParaRPr>
          </a:p>
        </p:txBody>
      </p:sp>
      <p:sp>
        <p:nvSpPr>
          <p:cNvPr id="464" name="Content Placeholder 3"/>
          <p:cNvSpPr/>
          <p:nvPr/>
        </p:nvSpPr>
        <p:spPr>
          <a:xfrm>
            <a:off x="216000" y="4338000"/>
            <a:ext cx="8652960" cy="261360"/>
          </a:xfrm>
          <a:prstGeom prst="rect">
            <a:avLst/>
          </a:prstGeom>
          <a:noFill/>
          <a:ln w="0">
            <a:noFill/>
          </a:ln>
        </p:spPr>
        <p:style>
          <a:lnRef idx="0"/>
          <a:fillRef idx="0"/>
          <a:effectRef idx="0"/>
          <a:fontRef idx="minor"/>
        </p:style>
        <p:txBody>
          <a:bodyPr anchor="t">
            <a:noAutofit/>
          </a:bodyPr>
          <a:p>
            <a:pPr>
              <a:lnSpc>
                <a:spcPct val="100000"/>
              </a:lnSpc>
              <a:spcBef>
                <a:spcPts val="159"/>
              </a:spcBef>
              <a:buNone/>
              <a:tabLst>
                <a:tab algn="l" pos="0"/>
              </a:tabLst>
            </a:pPr>
            <a:r>
              <a:rPr b="0" lang="en-US" sz="800" spc="-1" strike="noStrike">
                <a:solidFill>
                  <a:srgbClr val="000000"/>
                </a:solidFill>
                <a:latin typeface="Arial"/>
              </a:rPr>
              <a:t>Yoshikawa, T. (1985). Manipulability of robotic mechanisms. </a:t>
            </a:r>
            <a:r>
              <a:rPr b="0" i="1" lang="en-US" sz="800" spc="-1" strike="noStrike">
                <a:solidFill>
                  <a:srgbClr val="000000"/>
                </a:solidFill>
                <a:latin typeface="Arial"/>
              </a:rPr>
              <a:t>The international journal of Robotics Research</a:t>
            </a:r>
            <a:r>
              <a:rPr b="0" lang="en-US" sz="800" spc="-1" strike="noStrike">
                <a:solidFill>
                  <a:srgbClr val="000000"/>
                </a:solidFill>
                <a:latin typeface="Arial"/>
              </a:rPr>
              <a:t>, </a:t>
            </a:r>
            <a:r>
              <a:rPr b="0" i="1" lang="en-US" sz="800" spc="-1" strike="noStrike">
                <a:solidFill>
                  <a:srgbClr val="000000"/>
                </a:solidFill>
                <a:latin typeface="Arial"/>
              </a:rPr>
              <a:t>4</a:t>
            </a:r>
            <a:r>
              <a:rPr b="0" lang="en-US" sz="800" spc="-1" strike="noStrike">
                <a:solidFill>
                  <a:srgbClr val="000000"/>
                </a:solidFill>
                <a:latin typeface="Arial"/>
              </a:rPr>
              <a:t>(2), 3-9.</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ARM MANIPULABILITY MEASURES</a:t>
            </a:r>
            <a:endParaRPr b="0" lang="en-US" sz="2000" spc="-1" strike="noStrike">
              <a:solidFill>
                <a:srgbClr val="000000"/>
              </a:solidFill>
              <a:latin typeface="Arial"/>
            </a:endParaRPr>
          </a:p>
        </p:txBody>
      </p:sp>
      <p:sp>
        <p:nvSpPr>
          <p:cNvPr id="466" name="PlaceHolder 2"/>
          <p:cNvSpPr>
            <a:spLocks noGrp="1"/>
          </p:cNvSpPr>
          <p:nvPr>
            <p:ph/>
          </p:nvPr>
        </p:nvSpPr>
        <p:spPr>
          <a:xfrm>
            <a:off x="127440" y="675360"/>
            <a:ext cx="5258880" cy="356760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c448de"/>
                </a:solidFill>
                <a:latin typeface="Arial"/>
              </a:rPr>
              <a:t>Manipulability</a:t>
            </a:r>
            <a:r>
              <a:rPr b="0" lang="en-US" sz="1400" spc="-1" strike="noStrike">
                <a:solidFill>
                  <a:srgbClr val="000000"/>
                </a:solidFill>
                <a:latin typeface="Arial"/>
              </a:rPr>
              <a:t> </a:t>
            </a:r>
            <a:r>
              <a:rPr b="0" lang="en-US" sz="1200" spc="-1" strike="noStrike">
                <a:solidFill>
                  <a:srgbClr val="000000"/>
                </a:solidFill>
                <a:latin typeface="Arial"/>
              </a:rPr>
              <a:t>[Yoshikawa 1985]</a:t>
            </a:r>
            <a:r>
              <a:rPr b="0" lang="en-US" sz="1400" spc="-1" strike="noStrike">
                <a:solidFill>
                  <a:srgbClr val="000000"/>
                </a:solidFill>
                <a:latin typeface="Arial"/>
              </a:rPr>
              <a:t> measures the </a:t>
            </a:r>
            <a:r>
              <a:rPr b="0" lang="en-US" sz="1400" spc="-1" strike="noStrike">
                <a:solidFill>
                  <a:srgbClr val="3366ff"/>
                </a:solidFill>
                <a:latin typeface="Arial"/>
              </a:rPr>
              <a:t>ability</a:t>
            </a:r>
            <a:r>
              <a:rPr b="0" lang="en-US" sz="1400" spc="-1" strike="noStrike">
                <a:solidFill>
                  <a:srgbClr val="000000"/>
                </a:solidFill>
                <a:latin typeface="Arial"/>
              </a:rPr>
              <a:t> of an articulated mechanical structure to </a:t>
            </a:r>
            <a:r>
              <a:rPr b="0" lang="en-US" sz="1400" spc="-1" strike="noStrike">
                <a:solidFill>
                  <a:srgbClr val="008000"/>
                </a:solidFill>
                <a:latin typeface="Arial"/>
              </a:rPr>
              <a:t>produce the endpoint movements with the joint movements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a:t>
            </a:r>
            <a:r>
              <a:rPr b="0" i="1" lang="en-US" sz="1400" spc="-1" strike="noStrike">
                <a:solidFill>
                  <a:srgbClr val="000000"/>
                </a:solidFill>
                <a:latin typeface="Arial"/>
              </a:rPr>
              <a:t>m</a:t>
            </a:r>
            <a:r>
              <a:rPr b="0" lang="en-US" sz="1400" spc="-1" strike="noStrike">
                <a:solidFill>
                  <a:srgbClr val="000000"/>
                </a:solidFill>
                <a:latin typeface="Arial"/>
              </a:rPr>
              <a:t>=</a:t>
            </a:r>
            <a:r>
              <a:rPr b="0" i="1" lang="en-US" sz="1400" spc="-1" strike="noStrike">
                <a:solidFill>
                  <a:srgbClr val="000000"/>
                </a:solidFill>
                <a:latin typeface="Arial"/>
              </a:rPr>
              <a:t>n</a:t>
            </a:r>
            <a:r>
              <a:rPr b="0" lang="en-US" sz="1400" spc="-1" strike="noStrike">
                <a:solidFill>
                  <a:srgbClr val="000000"/>
                </a:solidFill>
                <a:latin typeface="Arial"/>
              </a:rPr>
              <a:t>, scalar manipulability measure is given by: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Manipulability </a:t>
            </a:r>
            <a:r>
              <a:rPr b="0" lang="en-US" sz="1400" spc="-1" strike="noStrike">
                <a:solidFill>
                  <a:srgbClr val="c448de"/>
                </a:solidFill>
                <a:latin typeface="Arial"/>
              </a:rPr>
              <a:t>ellipsoids</a:t>
            </a:r>
            <a:r>
              <a:rPr b="0" lang="en-US" sz="1400" spc="-1" strike="noStrike">
                <a:solidFill>
                  <a:srgbClr val="000000"/>
                </a:solidFill>
                <a:latin typeface="Arial"/>
              </a:rPr>
              <a:t> provide a </a:t>
            </a:r>
            <a:r>
              <a:rPr b="0" lang="en-US" sz="1400" spc="-1" strike="noStrike">
                <a:solidFill>
                  <a:srgbClr val="008000"/>
                </a:solidFill>
                <a:latin typeface="Arial"/>
              </a:rPr>
              <a:t>representation of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or </a:t>
            </a:r>
            <a:r>
              <a:rPr b="0" lang="en-US" sz="1400" spc="-1" strike="noStrike">
                <a:solidFill>
                  <a:srgbClr val="ff0000"/>
                </a:solidFill>
                <a:latin typeface="Arial"/>
              </a:rPr>
              <a:t>sustain/produce forces</a:t>
            </a:r>
            <a:r>
              <a:rPr b="0" lang="en-US" sz="1400" spc="-1" strike="noStrike">
                <a:solidFill>
                  <a:srgbClr val="000000"/>
                </a:solidFill>
                <a:latin typeface="Arial"/>
              </a:rPr>
              <a:t> in different directions of Cartesian space. They can be obtained by SVD of Jacobian matrix:</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Singular </a:t>
            </a:r>
            <a:r>
              <a:rPr b="0" lang="en-US" sz="1400" spc="-1" strike="noStrike">
                <a:solidFill>
                  <a:srgbClr val="008000"/>
                </a:solidFill>
                <a:latin typeface="Arial"/>
              </a:rPr>
              <a:t>vectors</a:t>
            </a:r>
            <a:r>
              <a:rPr b="0" lang="en-US" sz="1400" spc="-1" strike="noStrike">
                <a:solidFill>
                  <a:srgbClr val="000000"/>
                </a:solidFill>
                <a:latin typeface="Arial"/>
              </a:rPr>
              <a:t> and </a:t>
            </a:r>
            <a:r>
              <a:rPr b="0" lang="en-US" sz="1400" spc="-1" strike="noStrike">
                <a:solidFill>
                  <a:srgbClr val="c448de"/>
                </a:solidFill>
                <a:latin typeface="Arial"/>
              </a:rPr>
              <a:t>values</a:t>
            </a:r>
            <a:r>
              <a:rPr b="0" lang="en-US" sz="1400" spc="-1" strike="noStrike">
                <a:solidFill>
                  <a:srgbClr val="000000"/>
                </a:solidFill>
                <a:latin typeface="Arial"/>
              </a:rPr>
              <a:t> determine </a:t>
            </a:r>
            <a:r>
              <a:rPr b="0" lang="en-US" sz="1400" spc="-1" strike="noStrike">
                <a:solidFill>
                  <a:srgbClr val="008000"/>
                </a:solidFill>
                <a:latin typeface="Arial"/>
              </a:rPr>
              <a:t>orientation</a:t>
            </a:r>
            <a:r>
              <a:rPr b="0" lang="en-US" sz="1400" spc="-1" strike="noStrike">
                <a:solidFill>
                  <a:srgbClr val="000000"/>
                </a:solidFill>
                <a:latin typeface="Arial"/>
              </a:rPr>
              <a:t> and </a:t>
            </a:r>
            <a:r>
              <a:rPr b="0" lang="en-US" sz="1400" spc="-1" strike="noStrike">
                <a:solidFill>
                  <a:srgbClr val="c448de"/>
                </a:solidFill>
                <a:latin typeface="Arial"/>
              </a:rPr>
              <a:t>shape</a:t>
            </a:r>
            <a:r>
              <a:rPr b="0" lang="en-US" sz="1400" spc="-1" strike="noStrike">
                <a:solidFill>
                  <a:srgbClr val="000000"/>
                </a:solidFill>
                <a:latin typeface="Arial"/>
              </a:rPr>
              <a:t> of ellipsoid, respectively.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graphicFrame>
        <p:nvGraphicFramePr>
          <p:cNvPr id="467" name="Object 17"/>
          <p:cNvGraphicFramePr/>
          <p:nvPr/>
        </p:nvGraphicFramePr>
        <p:xfrm>
          <a:off x="2079720" y="1695600"/>
          <a:ext cx="1015560" cy="299520"/>
        </p:xfrm>
        <a:graphic>
          <a:graphicData uri="http://schemas.openxmlformats.org/presentationml/2006/ole">
            <p:oleObj progId="Equation.DSMT4" r:id="rId1" spid="">
              <p:embed/>
              <p:pic>
                <p:nvPicPr>
                  <p:cNvPr id="468" name="Object 17" descr=""/>
                  <p:cNvPicPr/>
                  <p:nvPr/>
                </p:nvPicPr>
                <p:blipFill>
                  <a:blip r:embed="rId2"/>
                  <a:stretch/>
                </p:blipFill>
                <p:spPr>
                  <a:xfrm>
                    <a:off x="2079720" y="1695600"/>
                    <a:ext cx="1015560" cy="299520"/>
                  </a:xfrm>
                  <a:prstGeom prst="rect">
                    <a:avLst/>
                  </a:prstGeom>
                  <a:ln w="0">
                    <a:noFill/>
                  </a:ln>
                </p:spPr>
              </p:pic>
            </p:oleObj>
          </a:graphicData>
        </a:graphic>
      </p:graphicFrame>
      <p:graphicFrame>
        <p:nvGraphicFramePr>
          <p:cNvPr id="469" name="Object 18"/>
          <p:cNvGraphicFramePr/>
          <p:nvPr/>
        </p:nvGraphicFramePr>
        <p:xfrm>
          <a:off x="3716280" y="3039480"/>
          <a:ext cx="1019160" cy="313200"/>
        </p:xfrm>
        <a:graphic>
          <a:graphicData uri="http://schemas.openxmlformats.org/presentationml/2006/ole">
            <p:oleObj progId="Equation.DSMT4" r:id="rId3" spid="">
              <p:embed/>
              <p:pic>
                <p:nvPicPr>
                  <p:cNvPr id="470" name="Object 18" descr=""/>
                  <p:cNvPicPr/>
                  <p:nvPr/>
                </p:nvPicPr>
                <p:blipFill>
                  <a:blip r:embed="rId4"/>
                  <a:stretch/>
                </p:blipFill>
                <p:spPr>
                  <a:xfrm>
                    <a:off x="3716280" y="3039480"/>
                    <a:ext cx="1019160" cy="313200"/>
                  </a:xfrm>
                  <a:prstGeom prst="rect">
                    <a:avLst/>
                  </a:prstGeom>
                  <a:ln w="0">
                    <a:noFill/>
                  </a:ln>
                </p:spPr>
              </p:pic>
            </p:oleObj>
          </a:graphicData>
        </a:graphic>
      </p:graphicFrame>
      <p:graphicFrame>
        <p:nvGraphicFramePr>
          <p:cNvPr id="471" name="Object 19"/>
          <p:cNvGraphicFramePr/>
          <p:nvPr/>
        </p:nvGraphicFramePr>
        <p:xfrm>
          <a:off x="3510000" y="3395520"/>
          <a:ext cx="1215720" cy="312480"/>
        </p:xfrm>
        <a:graphic>
          <a:graphicData uri="http://schemas.openxmlformats.org/presentationml/2006/ole">
            <p:oleObj progId="Equation.DSMT4" r:id="rId5" spid="">
              <p:embed/>
              <p:pic>
                <p:nvPicPr>
                  <p:cNvPr id="472" name="Object 19" descr=""/>
                  <p:cNvPicPr/>
                  <p:nvPr/>
                </p:nvPicPr>
                <p:blipFill>
                  <a:blip r:embed="rId6"/>
                  <a:stretch/>
                </p:blipFill>
                <p:spPr>
                  <a:xfrm>
                    <a:off x="3510000" y="3395520"/>
                    <a:ext cx="1215720" cy="312480"/>
                  </a:xfrm>
                  <a:prstGeom prst="rect">
                    <a:avLst/>
                  </a:prstGeom>
                  <a:ln w="0">
                    <a:noFill/>
                  </a:ln>
                </p:spPr>
              </p:pic>
            </p:oleObj>
          </a:graphicData>
        </a:graphic>
      </p:graphicFrame>
      <p:sp>
        <p:nvSpPr>
          <p:cNvPr id="473" name="Content Placeholder 2"/>
          <p:cNvSpPr/>
          <p:nvPr/>
        </p:nvSpPr>
        <p:spPr>
          <a:xfrm>
            <a:off x="1398600" y="344340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ff0000"/>
                </a:solidFill>
                <a:latin typeface="Calibri"/>
              </a:rPr>
              <a:t>FORCE MANIPULABILITY</a:t>
            </a:r>
            <a:endParaRPr b="0" lang="en-US" sz="1400" spc="-1" strike="noStrike">
              <a:latin typeface="Arial"/>
            </a:endParaRPr>
          </a:p>
        </p:txBody>
      </p:sp>
      <p:sp>
        <p:nvSpPr>
          <p:cNvPr id="474" name="Content Placeholder 2"/>
          <p:cNvSpPr/>
          <p:nvPr/>
        </p:nvSpPr>
        <p:spPr>
          <a:xfrm>
            <a:off x="1398600" y="311148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0000ff"/>
                </a:solidFill>
                <a:latin typeface="Calibri"/>
              </a:rPr>
              <a:t>VELOCITY MANIPULABILITY</a:t>
            </a:r>
            <a:endParaRPr b="0" lang="en-US" sz="1400" spc="-1" strike="noStrike">
              <a:latin typeface="Arial"/>
            </a:endParaRPr>
          </a:p>
        </p:txBody>
      </p:sp>
      <p:pic>
        <p:nvPicPr>
          <p:cNvPr id="475" name="Picture 3" descr="manipulability.eps"/>
          <p:cNvPicPr/>
          <p:nvPr/>
        </p:nvPicPr>
        <p:blipFill>
          <a:blip r:embed="rId7"/>
          <a:stretch/>
        </p:blipFill>
        <p:spPr>
          <a:xfrm>
            <a:off x="5387040" y="1217880"/>
            <a:ext cx="3707640" cy="2689560"/>
          </a:xfrm>
          <a:prstGeom prst="rect">
            <a:avLst/>
          </a:prstGeom>
          <a:ln w="0">
            <a:noFill/>
          </a:ln>
        </p:spPr>
      </p:pic>
      <p:sp>
        <p:nvSpPr>
          <p:cNvPr id="476" name="TextBox 12"/>
          <p:cNvSpPr/>
          <p:nvPr/>
        </p:nvSpPr>
        <p:spPr>
          <a:xfrm>
            <a:off x="538200" y="795960"/>
            <a:ext cx="4380840" cy="1794600"/>
          </a:xfrm>
          <a:prstGeom prst="rect">
            <a:avLst/>
          </a:prstGeom>
          <a:solidFill>
            <a:srgbClr val="b5fbff"/>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Note: in this 2D example, the first column of matrix </a:t>
            </a:r>
            <a:r>
              <a:rPr b="1" i="1" lang="en-US" sz="1400" spc="-1" strike="noStrike">
                <a:solidFill>
                  <a:srgbClr val="0000ff"/>
                </a:solidFill>
                <a:latin typeface="Times New Roman"/>
              </a:rPr>
              <a:t>U</a:t>
            </a:r>
            <a:r>
              <a:rPr b="0" lang="en-US" sz="1400" spc="-1" strike="noStrike">
                <a:solidFill>
                  <a:srgbClr val="0000ff"/>
                </a:solidFill>
                <a:latin typeface="Arial"/>
              </a:rPr>
              <a:t> is the vector that indicates the direction of the major principal axis of manipulability ellipsoid, while the second column is the vector that indicates the direction of the minor principal axis. These are unit vectors, therefore, the lengths of ellipsoid’s major and minor principal axes are defined by the respective values of diagonal matrix </a:t>
            </a:r>
            <a:r>
              <a:rPr b="1" i="1" lang="en-US" sz="1400" spc="-1" strike="noStrike">
                <a:solidFill>
                  <a:srgbClr val="0000ff"/>
                </a:solidFill>
                <a:latin typeface="Times New Roman"/>
              </a:rPr>
              <a:t>∑</a:t>
            </a:r>
            <a:r>
              <a:rPr b="0" lang="en-US" sz="1400" spc="-1" strike="noStrike">
                <a:solidFill>
                  <a:srgbClr val="0000ff"/>
                </a:solidFill>
                <a:latin typeface="Times New Roman"/>
              </a:rPr>
              <a:t>.</a:t>
            </a:r>
            <a:endParaRPr b="0" lang="en-US" sz="1400" spc="-1" strike="noStrike">
              <a:latin typeface="Arial"/>
            </a:endParaRPr>
          </a:p>
        </p:txBody>
      </p:sp>
      <p:sp>
        <p:nvSpPr>
          <p:cNvPr id="477" name="PlaceHolder 3"/>
          <p:cNvSpPr>
            <a:spLocks noGrp="1"/>
          </p:cNvSpPr>
          <p:nvPr>
            <p:ph/>
          </p:nvPr>
        </p:nvSpPr>
        <p:spPr>
          <a:xfrm>
            <a:off x="216000" y="4338000"/>
            <a:ext cx="8652960" cy="261360"/>
          </a:xfrm>
          <a:prstGeom prst="rect">
            <a:avLst/>
          </a:prstGeom>
          <a:noFill/>
          <a:ln w="0">
            <a:noFill/>
          </a:ln>
        </p:spPr>
        <p:txBody>
          <a:bodyPr anchor="t">
            <a:noAutofit/>
          </a:bodyPr>
          <a:p>
            <a:pPr>
              <a:lnSpc>
                <a:spcPct val="100000"/>
              </a:lnSpc>
              <a:spcBef>
                <a:spcPts val="159"/>
              </a:spcBef>
              <a:buNone/>
              <a:tabLst>
                <a:tab algn="l" pos="0"/>
              </a:tabLst>
            </a:pPr>
            <a:r>
              <a:rPr b="0" lang="en-US" sz="800" spc="-1" strike="noStrike">
                <a:solidFill>
                  <a:srgbClr val="000000"/>
                </a:solidFill>
                <a:latin typeface="Arial"/>
              </a:rPr>
              <a:t>Yoshikawa, T. (1985). Manipulability of robotic mechanisms. </a:t>
            </a:r>
            <a:r>
              <a:rPr b="0" i="1" lang="en-US" sz="800" spc="-1" strike="noStrike">
                <a:solidFill>
                  <a:srgbClr val="000000"/>
                </a:solidFill>
                <a:latin typeface="Arial"/>
              </a:rPr>
              <a:t>The international journal of Robotics Research</a:t>
            </a:r>
            <a:r>
              <a:rPr b="0" lang="en-US" sz="800" spc="-1" strike="noStrike">
                <a:solidFill>
                  <a:srgbClr val="000000"/>
                </a:solidFill>
                <a:latin typeface="Arial"/>
              </a:rPr>
              <a:t>, </a:t>
            </a:r>
            <a:r>
              <a:rPr b="0" i="1" lang="en-US" sz="800" spc="-1" strike="noStrike">
                <a:solidFill>
                  <a:srgbClr val="000000"/>
                </a:solidFill>
                <a:latin typeface="Arial"/>
              </a:rPr>
              <a:t>4</a:t>
            </a:r>
            <a:r>
              <a:rPr b="0" lang="en-US" sz="800" spc="-1" strike="noStrike">
                <a:solidFill>
                  <a:srgbClr val="000000"/>
                </a:solidFill>
                <a:latin typeface="Arial"/>
              </a:rPr>
              <a:t>(2), 3-9.</a:t>
            </a: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ARM MANIPULABILITY MEASURES</a:t>
            </a:r>
            <a:endParaRPr b="0" lang="en-US" sz="2000" spc="-1" strike="noStrike">
              <a:solidFill>
                <a:srgbClr val="000000"/>
              </a:solidFill>
              <a:latin typeface="Arial"/>
            </a:endParaRPr>
          </a:p>
        </p:txBody>
      </p:sp>
      <p:sp>
        <p:nvSpPr>
          <p:cNvPr id="479" name="PlaceHolder 2"/>
          <p:cNvSpPr>
            <a:spLocks noGrp="1"/>
          </p:cNvSpPr>
          <p:nvPr>
            <p:ph/>
          </p:nvPr>
        </p:nvSpPr>
        <p:spPr>
          <a:xfrm>
            <a:off x="127440" y="675360"/>
            <a:ext cx="5258880" cy="3567600"/>
          </a:xfrm>
          <a:prstGeom prst="rect">
            <a:avLst/>
          </a:prstGeom>
          <a:noFill/>
          <a:ln w="0">
            <a:noFill/>
          </a:ln>
        </p:spPr>
        <p:txBody>
          <a:bodyPr anchor="t">
            <a:noAutofit/>
          </a:bodyPr>
          <a:p>
            <a:pPr marL="343080" indent="-343080">
              <a:lnSpc>
                <a:spcPct val="100000"/>
              </a:lnSpc>
              <a:spcBef>
                <a:spcPts val="281"/>
              </a:spcBef>
              <a:buClr>
                <a:srgbClr val="00a6d6"/>
              </a:buClr>
              <a:buFont typeface="Arial"/>
              <a:buChar char="•"/>
            </a:pPr>
            <a:r>
              <a:rPr b="0" lang="en-US" sz="1400" spc="-1" strike="noStrike">
                <a:solidFill>
                  <a:srgbClr val="c448de"/>
                </a:solidFill>
                <a:latin typeface="Arial"/>
              </a:rPr>
              <a:t>Manipulability</a:t>
            </a:r>
            <a:r>
              <a:rPr b="0" lang="en-US" sz="1400" spc="-1" strike="noStrike">
                <a:solidFill>
                  <a:srgbClr val="000000"/>
                </a:solidFill>
                <a:latin typeface="Arial"/>
              </a:rPr>
              <a:t> </a:t>
            </a:r>
            <a:r>
              <a:rPr b="0" lang="en-US" sz="1200" spc="-1" strike="noStrike">
                <a:solidFill>
                  <a:srgbClr val="000000"/>
                </a:solidFill>
                <a:latin typeface="Arial"/>
              </a:rPr>
              <a:t>[Yoshikawa 1985]</a:t>
            </a:r>
            <a:r>
              <a:rPr b="0" lang="en-US" sz="1400" spc="-1" strike="noStrike">
                <a:solidFill>
                  <a:srgbClr val="000000"/>
                </a:solidFill>
                <a:latin typeface="Arial"/>
              </a:rPr>
              <a:t> measures the </a:t>
            </a:r>
            <a:r>
              <a:rPr b="0" lang="en-US" sz="1400" spc="-1" strike="noStrike">
                <a:solidFill>
                  <a:srgbClr val="3366ff"/>
                </a:solidFill>
                <a:latin typeface="Arial"/>
              </a:rPr>
              <a:t>ability</a:t>
            </a:r>
            <a:r>
              <a:rPr b="0" lang="en-US" sz="1400" spc="-1" strike="noStrike">
                <a:solidFill>
                  <a:srgbClr val="000000"/>
                </a:solidFill>
                <a:latin typeface="Arial"/>
              </a:rPr>
              <a:t> of an articulated mechanical structure to </a:t>
            </a:r>
            <a:r>
              <a:rPr b="0" lang="en-US" sz="1400" spc="-1" strike="noStrike">
                <a:solidFill>
                  <a:srgbClr val="008000"/>
                </a:solidFill>
                <a:latin typeface="Arial"/>
              </a:rPr>
              <a:t>produce the endpoint movements with the joint movements</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If </a:t>
            </a:r>
            <a:r>
              <a:rPr b="0" i="1" lang="en-US" sz="1400" spc="-1" strike="noStrike">
                <a:solidFill>
                  <a:srgbClr val="000000"/>
                </a:solidFill>
                <a:latin typeface="Arial"/>
              </a:rPr>
              <a:t>m</a:t>
            </a:r>
            <a:r>
              <a:rPr b="0" lang="en-US" sz="1400" spc="-1" strike="noStrike">
                <a:solidFill>
                  <a:srgbClr val="000000"/>
                </a:solidFill>
                <a:latin typeface="Arial"/>
              </a:rPr>
              <a:t>=</a:t>
            </a:r>
            <a:r>
              <a:rPr b="0" i="1" lang="en-US" sz="1400" spc="-1" strike="noStrike">
                <a:solidFill>
                  <a:srgbClr val="000000"/>
                </a:solidFill>
                <a:latin typeface="Arial"/>
              </a:rPr>
              <a:t>n</a:t>
            </a:r>
            <a:r>
              <a:rPr b="0" lang="en-US" sz="1400" spc="-1" strike="noStrike">
                <a:solidFill>
                  <a:srgbClr val="000000"/>
                </a:solidFill>
                <a:latin typeface="Arial"/>
              </a:rPr>
              <a:t>, scalar manipulability measure is given by: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Manipulability </a:t>
            </a:r>
            <a:r>
              <a:rPr b="0" lang="en-US" sz="1400" spc="-1" strike="noStrike">
                <a:solidFill>
                  <a:srgbClr val="c448de"/>
                </a:solidFill>
                <a:latin typeface="Arial"/>
              </a:rPr>
              <a:t>ellipsoids</a:t>
            </a:r>
            <a:r>
              <a:rPr b="0" lang="en-US" sz="1400" spc="-1" strike="noStrike">
                <a:solidFill>
                  <a:srgbClr val="000000"/>
                </a:solidFill>
                <a:latin typeface="Arial"/>
              </a:rPr>
              <a:t> provide a </a:t>
            </a:r>
            <a:r>
              <a:rPr b="0" lang="en-US" sz="1400" spc="-1" strike="noStrike">
                <a:solidFill>
                  <a:srgbClr val="008000"/>
                </a:solidFill>
                <a:latin typeface="Arial"/>
              </a:rPr>
              <a:t>representation of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or </a:t>
            </a:r>
            <a:r>
              <a:rPr b="0" lang="en-US" sz="1400" spc="-1" strike="noStrike">
                <a:solidFill>
                  <a:srgbClr val="ff0000"/>
                </a:solidFill>
                <a:latin typeface="Arial"/>
              </a:rPr>
              <a:t>sustain/produce forces</a:t>
            </a:r>
            <a:r>
              <a:rPr b="0" lang="en-US" sz="1400" spc="-1" strike="noStrike">
                <a:solidFill>
                  <a:srgbClr val="000000"/>
                </a:solidFill>
                <a:latin typeface="Arial"/>
              </a:rPr>
              <a:t> in different directions of Cartesian space. They can be obtained by SVD of Jacobian matrix:</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Singular </a:t>
            </a:r>
            <a:r>
              <a:rPr b="0" lang="en-US" sz="1400" spc="-1" strike="noStrike">
                <a:solidFill>
                  <a:srgbClr val="008000"/>
                </a:solidFill>
                <a:latin typeface="Arial"/>
              </a:rPr>
              <a:t>vectors</a:t>
            </a:r>
            <a:r>
              <a:rPr b="0" lang="en-US" sz="1400" spc="-1" strike="noStrike">
                <a:solidFill>
                  <a:srgbClr val="000000"/>
                </a:solidFill>
                <a:latin typeface="Arial"/>
              </a:rPr>
              <a:t> and </a:t>
            </a:r>
            <a:r>
              <a:rPr b="0" lang="en-US" sz="1400" spc="-1" strike="noStrike">
                <a:solidFill>
                  <a:srgbClr val="c448de"/>
                </a:solidFill>
                <a:latin typeface="Arial"/>
              </a:rPr>
              <a:t>values</a:t>
            </a:r>
            <a:r>
              <a:rPr b="0" lang="en-US" sz="1400" spc="-1" strike="noStrike">
                <a:solidFill>
                  <a:srgbClr val="000000"/>
                </a:solidFill>
                <a:latin typeface="Arial"/>
              </a:rPr>
              <a:t> determine </a:t>
            </a:r>
            <a:r>
              <a:rPr b="0" lang="en-US" sz="1400" spc="-1" strike="noStrike">
                <a:solidFill>
                  <a:srgbClr val="008000"/>
                </a:solidFill>
                <a:latin typeface="Arial"/>
              </a:rPr>
              <a:t>orientation</a:t>
            </a:r>
            <a:r>
              <a:rPr b="0" lang="en-US" sz="1400" spc="-1" strike="noStrike">
                <a:solidFill>
                  <a:srgbClr val="000000"/>
                </a:solidFill>
                <a:latin typeface="Arial"/>
              </a:rPr>
              <a:t> and </a:t>
            </a:r>
            <a:r>
              <a:rPr b="0" lang="en-US" sz="1400" spc="-1" strike="noStrike">
                <a:solidFill>
                  <a:srgbClr val="c448de"/>
                </a:solidFill>
                <a:latin typeface="Arial"/>
              </a:rPr>
              <a:t>shape</a:t>
            </a:r>
            <a:r>
              <a:rPr b="0" lang="en-US" sz="1400" spc="-1" strike="noStrike">
                <a:solidFill>
                  <a:srgbClr val="000000"/>
                </a:solidFill>
                <a:latin typeface="Arial"/>
              </a:rPr>
              <a:t> of ellipsoid, respectively.</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graphicFrame>
        <p:nvGraphicFramePr>
          <p:cNvPr id="480" name="Object 17"/>
          <p:cNvGraphicFramePr/>
          <p:nvPr/>
        </p:nvGraphicFramePr>
        <p:xfrm>
          <a:off x="2079720" y="1695600"/>
          <a:ext cx="1015560" cy="299520"/>
        </p:xfrm>
        <a:graphic>
          <a:graphicData uri="http://schemas.openxmlformats.org/presentationml/2006/ole">
            <p:oleObj progId="Equation.DSMT4" r:id="rId1" spid="">
              <p:embed/>
              <p:pic>
                <p:nvPicPr>
                  <p:cNvPr id="481" name="Object 17" descr=""/>
                  <p:cNvPicPr/>
                  <p:nvPr/>
                </p:nvPicPr>
                <p:blipFill>
                  <a:blip r:embed="rId2"/>
                  <a:stretch/>
                </p:blipFill>
                <p:spPr>
                  <a:xfrm>
                    <a:off x="2079720" y="1695600"/>
                    <a:ext cx="1015560" cy="299520"/>
                  </a:xfrm>
                  <a:prstGeom prst="rect">
                    <a:avLst/>
                  </a:prstGeom>
                  <a:ln w="0">
                    <a:noFill/>
                  </a:ln>
                </p:spPr>
              </p:pic>
            </p:oleObj>
          </a:graphicData>
        </a:graphic>
      </p:graphicFrame>
      <p:graphicFrame>
        <p:nvGraphicFramePr>
          <p:cNvPr id="482" name="Object 18"/>
          <p:cNvGraphicFramePr/>
          <p:nvPr/>
        </p:nvGraphicFramePr>
        <p:xfrm>
          <a:off x="3716280" y="3039480"/>
          <a:ext cx="1019160" cy="313200"/>
        </p:xfrm>
        <a:graphic>
          <a:graphicData uri="http://schemas.openxmlformats.org/presentationml/2006/ole">
            <p:oleObj progId="Equation.DSMT4" r:id="rId3" spid="">
              <p:embed/>
              <p:pic>
                <p:nvPicPr>
                  <p:cNvPr id="483" name="Object 18" descr=""/>
                  <p:cNvPicPr/>
                  <p:nvPr/>
                </p:nvPicPr>
                <p:blipFill>
                  <a:blip r:embed="rId4"/>
                  <a:stretch/>
                </p:blipFill>
                <p:spPr>
                  <a:xfrm>
                    <a:off x="3716280" y="3039480"/>
                    <a:ext cx="1019160" cy="313200"/>
                  </a:xfrm>
                  <a:prstGeom prst="rect">
                    <a:avLst/>
                  </a:prstGeom>
                  <a:ln w="0">
                    <a:noFill/>
                  </a:ln>
                </p:spPr>
              </p:pic>
            </p:oleObj>
          </a:graphicData>
        </a:graphic>
      </p:graphicFrame>
      <p:graphicFrame>
        <p:nvGraphicFramePr>
          <p:cNvPr id="484" name="Object 19"/>
          <p:cNvGraphicFramePr/>
          <p:nvPr/>
        </p:nvGraphicFramePr>
        <p:xfrm>
          <a:off x="3510000" y="3395520"/>
          <a:ext cx="1215720" cy="312480"/>
        </p:xfrm>
        <a:graphic>
          <a:graphicData uri="http://schemas.openxmlformats.org/presentationml/2006/ole">
            <p:oleObj progId="Equation.DSMT4" r:id="rId5" spid="">
              <p:embed/>
              <p:pic>
                <p:nvPicPr>
                  <p:cNvPr id="485" name="Object 19" descr=""/>
                  <p:cNvPicPr/>
                  <p:nvPr/>
                </p:nvPicPr>
                <p:blipFill>
                  <a:blip r:embed="rId6"/>
                  <a:stretch/>
                </p:blipFill>
                <p:spPr>
                  <a:xfrm>
                    <a:off x="3510000" y="3395520"/>
                    <a:ext cx="1215720" cy="312480"/>
                  </a:xfrm>
                  <a:prstGeom prst="rect">
                    <a:avLst/>
                  </a:prstGeom>
                  <a:ln w="0">
                    <a:noFill/>
                  </a:ln>
                </p:spPr>
              </p:pic>
            </p:oleObj>
          </a:graphicData>
        </a:graphic>
      </p:graphicFrame>
      <p:sp>
        <p:nvSpPr>
          <p:cNvPr id="486" name="Content Placeholder 2"/>
          <p:cNvSpPr/>
          <p:nvPr/>
        </p:nvSpPr>
        <p:spPr>
          <a:xfrm>
            <a:off x="1398600" y="344340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ff0000"/>
                </a:solidFill>
                <a:latin typeface="Calibri"/>
              </a:rPr>
              <a:t>FORCE MANIPULABILITY</a:t>
            </a:r>
            <a:endParaRPr b="0" lang="en-US" sz="1400" spc="-1" strike="noStrike">
              <a:latin typeface="Arial"/>
            </a:endParaRPr>
          </a:p>
        </p:txBody>
      </p:sp>
      <p:sp>
        <p:nvSpPr>
          <p:cNvPr id="487" name="Content Placeholder 2"/>
          <p:cNvSpPr/>
          <p:nvPr/>
        </p:nvSpPr>
        <p:spPr>
          <a:xfrm>
            <a:off x="1398600" y="3111480"/>
            <a:ext cx="2989440" cy="283320"/>
          </a:xfrm>
          <a:prstGeom prst="rect">
            <a:avLst/>
          </a:prstGeom>
          <a:noFill/>
          <a:ln w="0">
            <a:noFill/>
          </a:ln>
        </p:spPr>
        <p:style>
          <a:lnRef idx="0"/>
          <a:fillRef idx="0"/>
          <a:effectRef idx="0"/>
          <a:fontRef idx="minor"/>
        </p:style>
        <p:txBody>
          <a:bodyPr lIns="68760" rIns="68760" tIns="34200" bIns="34200" anchor="t">
            <a:noAutofit/>
          </a:bodyPr>
          <a:p>
            <a:pPr>
              <a:lnSpc>
                <a:spcPct val="90000"/>
              </a:lnSpc>
              <a:spcBef>
                <a:spcPts val="1001"/>
              </a:spcBef>
              <a:buNone/>
              <a:tabLst>
                <a:tab algn="l" pos="0"/>
              </a:tabLst>
            </a:pPr>
            <a:r>
              <a:rPr b="1" lang="en-US" sz="1400" spc="-1" strike="noStrike">
                <a:solidFill>
                  <a:srgbClr val="0000ff"/>
                </a:solidFill>
                <a:latin typeface="Calibri"/>
              </a:rPr>
              <a:t>VELOCITY MANIPULABILITY</a:t>
            </a:r>
            <a:endParaRPr b="0" lang="en-US" sz="1400" spc="-1" strike="noStrike">
              <a:latin typeface="Arial"/>
            </a:endParaRPr>
          </a:p>
        </p:txBody>
      </p:sp>
      <p:pic>
        <p:nvPicPr>
          <p:cNvPr id="488" name="Picture 3" descr="manipulability.eps"/>
          <p:cNvPicPr/>
          <p:nvPr/>
        </p:nvPicPr>
        <p:blipFill>
          <a:blip r:embed="rId7"/>
          <a:stretch/>
        </p:blipFill>
        <p:spPr>
          <a:xfrm>
            <a:off x="5387040" y="1217880"/>
            <a:ext cx="3707640" cy="2689560"/>
          </a:xfrm>
          <a:prstGeom prst="rect">
            <a:avLst/>
          </a:prstGeom>
          <a:ln w="0">
            <a:noFill/>
          </a:ln>
        </p:spPr>
      </p:pic>
      <p:sp>
        <p:nvSpPr>
          <p:cNvPr id="489" name="TextBox 12"/>
          <p:cNvSpPr/>
          <p:nvPr/>
        </p:nvSpPr>
        <p:spPr>
          <a:xfrm>
            <a:off x="5283720" y="675360"/>
            <a:ext cx="3707640" cy="2220840"/>
          </a:xfrm>
          <a:prstGeom prst="rect">
            <a:avLst/>
          </a:prstGeom>
          <a:solidFill>
            <a:schemeClr val="accent1">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0000"/>
                </a:solidFill>
                <a:latin typeface="Arial"/>
              </a:rPr>
              <a:t>Note: if Jacobian is not a square matrix, then </a:t>
            </a:r>
            <a:r>
              <a:rPr b="0" i="1" lang="en-US" sz="1400" spc="-1" strike="noStrike">
                <a:solidFill>
                  <a:srgbClr val="ff0000"/>
                </a:solidFill>
                <a:latin typeface="Arial"/>
              </a:rPr>
              <a:t>JJ</a:t>
            </a:r>
            <a:r>
              <a:rPr b="0" i="1" lang="en-US" sz="1400" spc="-1" strike="noStrike" baseline="30000">
                <a:solidFill>
                  <a:srgbClr val="ff0000"/>
                </a:solidFill>
                <a:latin typeface="Arial"/>
              </a:rPr>
              <a:t>T</a:t>
            </a:r>
            <a:r>
              <a:rPr b="0" lang="en-US" sz="1400" spc="-1" strike="noStrike">
                <a:solidFill>
                  <a:srgbClr val="ff0000"/>
                </a:solidFill>
                <a:latin typeface="Arial"/>
              </a:rPr>
              <a:t> for </a:t>
            </a:r>
            <a:r>
              <a:rPr b="0" i="1" lang="en-US" sz="1400" spc="-1" strike="noStrike">
                <a:solidFill>
                  <a:srgbClr val="ff0000"/>
                </a:solidFill>
                <a:latin typeface="Arial"/>
              </a:rPr>
              <a:t>m</a:t>
            </a:r>
            <a:r>
              <a:rPr b="0" lang="en-US" sz="1400" spc="-1" strike="noStrike">
                <a:solidFill>
                  <a:srgbClr val="ff0000"/>
                </a:solidFill>
                <a:latin typeface="Arial"/>
              </a:rPr>
              <a:t>&lt;</a:t>
            </a:r>
            <a:r>
              <a:rPr b="0" i="1" lang="en-US" sz="1400" spc="-1" strike="noStrike">
                <a:solidFill>
                  <a:srgbClr val="ff0000"/>
                </a:solidFill>
                <a:latin typeface="Arial"/>
              </a:rPr>
              <a:t>n</a:t>
            </a:r>
            <a:r>
              <a:rPr b="0" lang="en-US" sz="1400" spc="-1" strike="noStrike">
                <a:solidFill>
                  <a:srgbClr val="ff0000"/>
                </a:solidFill>
                <a:latin typeface="Arial"/>
              </a:rPr>
              <a:t> and </a:t>
            </a:r>
            <a:r>
              <a:rPr b="0" i="1" lang="en-US" sz="1400" spc="-1" strike="noStrike">
                <a:solidFill>
                  <a:srgbClr val="ff0000"/>
                </a:solidFill>
                <a:latin typeface="Arial"/>
              </a:rPr>
              <a:t>J</a:t>
            </a:r>
            <a:r>
              <a:rPr b="0" i="1" lang="en-US" sz="1400" spc="-1" strike="noStrike" baseline="30000">
                <a:solidFill>
                  <a:srgbClr val="ff0000"/>
                </a:solidFill>
                <a:latin typeface="Arial"/>
              </a:rPr>
              <a:t>T</a:t>
            </a:r>
            <a:r>
              <a:rPr b="0" i="1" lang="en-US" sz="1400" spc="-1" strike="noStrike">
                <a:solidFill>
                  <a:srgbClr val="ff0000"/>
                </a:solidFill>
                <a:latin typeface="Arial"/>
              </a:rPr>
              <a:t>J</a:t>
            </a:r>
            <a:r>
              <a:rPr b="0" lang="en-US" sz="1400" spc="-1" strike="noStrike">
                <a:solidFill>
                  <a:srgbClr val="ff0000"/>
                </a:solidFill>
                <a:latin typeface="Arial"/>
              </a:rPr>
              <a:t> for </a:t>
            </a:r>
            <a:r>
              <a:rPr b="0" i="1" lang="en-US" sz="1400" spc="-1" strike="noStrike">
                <a:solidFill>
                  <a:srgbClr val="ff0000"/>
                </a:solidFill>
                <a:latin typeface="Arial"/>
              </a:rPr>
              <a:t>m</a:t>
            </a:r>
            <a:r>
              <a:rPr b="0" lang="en-US" sz="1400" spc="-1" strike="noStrike">
                <a:solidFill>
                  <a:srgbClr val="ff0000"/>
                </a:solidFill>
                <a:latin typeface="Arial"/>
              </a:rPr>
              <a:t>&gt;</a:t>
            </a:r>
            <a:r>
              <a:rPr b="0" i="1" lang="en-US" sz="1400" spc="-1" strike="noStrike">
                <a:solidFill>
                  <a:srgbClr val="ff0000"/>
                </a:solidFill>
                <a:latin typeface="Arial"/>
              </a:rPr>
              <a:t>n</a:t>
            </a:r>
            <a:r>
              <a:rPr b="0" lang="en-US" sz="1400" spc="-1" strike="noStrike">
                <a:solidFill>
                  <a:srgbClr val="ff0000"/>
                </a:solidFill>
                <a:latin typeface="Arial"/>
              </a:rPr>
              <a:t> can be used. Nowadays, many robots have redundant degrees of freedom, therefore </a:t>
            </a:r>
            <a:r>
              <a:rPr b="0" i="1" lang="en-US" sz="1400" spc="-1" strike="noStrike">
                <a:solidFill>
                  <a:srgbClr val="ff0000"/>
                </a:solidFill>
                <a:latin typeface="Arial"/>
              </a:rPr>
              <a:t>JJ</a:t>
            </a:r>
            <a:r>
              <a:rPr b="0" i="1" lang="en-US" sz="1400" spc="-1" strike="noStrike" baseline="30000">
                <a:solidFill>
                  <a:srgbClr val="ff0000"/>
                </a:solidFill>
                <a:latin typeface="Arial"/>
              </a:rPr>
              <a:t>T</a:t>
            </a:r>
            <a:r>
              <a:rPr b="0" lang="en-US" sz="1400" spc="-1" strike="noStrike">
                <a:solidFill>
                  <a:srgbClr val="ff0000"/>
                </a:solidFill>
                <a:latin typeface="Arial"/>
              </a:rPr>
              <a:t> is used.</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ff0000"/>
                </a:solidFill>
                <a:latin typeface="Arial"/>
              </a:rPr>
              <a:t>In that case, the magnitude of principal axes is obtained by a square root of singular values of </a:t>
            </a:r>
            <a:r>
              <a:rPr b="0" i="1" lang="en-US" sz="1400" spc="-1" strike="noStrike">
                <a:solidFill>
                  <a:srgbClr val="ff0000"/>
                </a:solidFill>
                <a:latin typeface="Arial"/>
              </a:rPr>
              <a:t>JJ</a:t>
            </a:r>
            <a:r>
              <a:rPr b="0" i="1" lang="en-US" sz="1400" spc="-1" strike="noStrike" baseline="30000">
                <a:solidFill>
                  <a:srgbClr val="ff0000"/>
                </a:solidFill>
                <a:latin typeface="Arial"/>
              </a:rPr>
              <a:t>T</a:t>
            </a:r>
            <a:r>
              <a:rPr b="0" lang="en-US" sz="1400" spc="-1" strike="noStrike">
                <a:solidFill>
                  <a:srgbClr val="ff0000"/>
                </a:solidFill>
                <a:latin typeface="Arial"/>
              </a:rPr>
              <a:t> for velocity manipulability and (</a:t>
            </a:r>
            <a:r>
              <a:rPr b="0" i="1" lang="en-US" sz="1400" spc="-1" strike="noStrike">
                <a:solidFill>
                  <a:srgbClr val="ff0000"/>
                </a:solidFill>
                <a:latin typeface="Arial"/>
              </a:rPr>
              <a:t>JJ</a:t>
            </a:r>
            <a:r>
              <a:rPr b="0" i="1" lang="en-US" sz="1400" spc="-1" strike="noStrike" baseline="30000">
                <a:solidFill>
                  <a:srgbClr val="ff0000"/>
                </a:solidFill>
                <a:latin typeface="Arial"/>
              </a:rPr>
              <a:t>T</a:t>
            </a:r>
            <a:r>
              <a:rPr b="0" lang="en-US" sz="1400" spc="-1" strike="noStrike">
                <a:solidFill>
                  <a:srgbClr val="ff0000"/>
                </a:solidFill>
                <a:latin typeface="Arial"/>
              </a:rPr>
              <a:t>)</a:t>
            </a:r>
            <a:r>
              <a:rPr b="0" lang="en-US" sz="1400" spc="-1" strike="noStrike" baseline="30000">
                <a:solidFill>
                  <a:srgbClr val="ff0000"/>
                </a:solidFill>
                <a:latin typeface="Arial"/>
              </a:rPr>
              <a:t>-1</a:t>
            </a:r>
            <a:r>
              <a:rPr b="0" lang="en-US" sz="1400" spc="-1" strike="noStrike">
                <a:solidFill>
                  <a:srgbClr val="ff0000"/>
                </a:solidFill>
                <a:latin typeface="Arial"/>
              </a:rPr>
              <a:t> for force manipulability, respectively. </a:t>
            </a:r>
            <a:endParaRPr b="0" lang="en-US" sz="1400" spc="-1" strike="noStrike">
              <a:latin typeface="Arial"/>
            </a:endParaRPr>
          </a:p>
        </p:txBody>
      </p:sp>
      <p:sp>
        <p:nvSpPr>
          <p:cNvPr id="490" name="PlaceHolder 3"/>
          <p:cNvSpPr>
            <a:spLocks noGrp="1"/>
          </p:cNvSpPr>
          <p:nvPr>
            <p:ph/>
          </p:nvPr>
        </p:nvSpPr>
        <p:spPr>
          <a:xfrm>
            <a:off x="216000" y="4338000"/>
            <a:ext cx="8652960" cy="261360"/>
          </a:xfrm>
          <a:prstGeom prst="rect">
            <a:avLst/>
          </a:prstGeom>
          <a:noFill/>
          <a:ln w="0">
            <a:noFill/>
          </a:ln>
        </p:spPr>
        <p:txBody>
          <a:bodyPr anchor="t">
            <a:noAutofit/>
          </a:bodyPr>
          <a:p>
            <a:pPr>
              <a:lnSpc>
                <a:spcPct val="100000"/>
              </a:lnSpc>
              <a:spcBef>
                <a:spcPts val="159"/>
              </a:spcBef>
              <a:buNone/>
              <a:tabLst>
                <a:tab algn="l" pos="0"/>
              </a:tabLst>
            </a:pPr>
            <a:r>
              <a:rPr b="0" lang="en-US" sz="800" spc="-1" strike="noStrike">
                <a:solidFill>
                  <a:srgbClr val="000000"/>
                </a:solidFill>
                <a:latin typeface="Arial"/>
              </a:rPr>
              <a:t>Yoshikawa, T. (1985). Manipulability of robotic mechanisms. </a:t>
            </a:r>
            <a:r>
              <a:rPr b="0" i="1" lang="en-US" sz="800" spc="-1" strike="noStrike">
                <a:solidFill>
                  <a:srgbClr val="000000"/>
                </a:solidFill>
                <a:latin typeface="Arial"/>
              </a:rPr>
              <a:t>The international journal of Robotics Research</a:t>
            </a:r>
            <a:r>
              <a:rPr b="0" lang="en-US" sz="800" spc="-1" strike="noStrike">
                <a:solidFill>
                  <a:srgbClr val="000000"/>
                </a:solidFill>
                <a:latin typeface="Arial"/>
              </a:rPr>
              <a:t>, </a:t>
            </a:r>
            <a:r>
              <a:rPr b="0" i="1" lang="en-US" sz="800" spc="-1" strike="noStrike">
                <a:solidFill>
                  <a:srgbClr val="000000"/>
                </a:solidFill>
                <a:latin typeface="Arial"/>
              </a:rPr>
              <a:t>4</a:t>
            </a:r>
            <a:r>
              <a:rPr b="0" lang="en-US" sz="800" spc="-1" strike="noStrike">
                <a:solidFill>
                  <a:srgbClr val="000000"/>
                </a:solidFill>
                <a:latin typeface="Arial"/>
              </a:rPr>
              <a:t>(2), 3-9.</a:t>
            </a: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RELATIONSHIP TO SINGULARITY</a:t>
            </a:r>
            <a:endParaRPr b="0" lang="en-US" sz="2000" spc="-1" strike="noStrike">
              <a:solidFill>
                <a:srgbClr val="000000"/>
              </a:solidFill>
              <a:latin typeface="Arial"/>
            </a:endParaRPr>
          </a:p>
        </p:txBody>
      </p:sp>
      <p:sp>
        <p:nvSpPr>
          <p:cNvPr id="492" name="PlaceHolder 2"/>
          <p:cNvSpPr>
            <a:spLocks noGrp="1"/>
          </p:cNvSpPr>
          <p:nvPr>
            <p:ph/>
          </p:nvPr>
        </p:nvSpPr>
        <p:spPr>
          <a:xfrm>
            <a:off x="127440" y="675360"/>
            <a:ext cx="5346000" cy="3813480"/>
          </a:xfrm>
          <a:prstGeom prst="rect">
            <a:avLst/>
          </a:prstGeom>
          <a:noFill/>
          <a:ln w="0">
            <a:noFill/>
          </a:ln>
        </p:spPr>
        <p:txBody>
          <a:bodyPr anchor="t">
            <a:noAutofit/>
          </a:bodyPr>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Relationship to </a:t>
            </a:r>
            <a:r>
              <a:rPr b="1" lang="en-US" sz="1400" spc="-1" strike="noStrike">
                <a:solidFill>
                  <a:srgbClr val="000000"/>
                </a:solidFill>
                <a:latin typeface="Arial"/>
              </a:rPr>
              <a:t>singularity</a:t>
            </a:r>
            <a:r>
              <a:rPr b="0" lang="en-US" sz="1400" spc="-1" strike="noStrike">
                <a:solidFill>
                  <a:srgbClr val="000000"/>
                </a:solidFill>
                <a:latin typeface="Arial"/>
              </a:rPr>
              <a:t>: when the arm is in a </a:t>
            </a:r>
            <a:r>
              <a:rPr b="0" lang="en-US" sz="1400" spc="-1" strike="noStrike">
                <a:solidFill>
                  <a:srgbClr val="008000"/>
                </a:solidFill>
                <a:latin typeface="Arial"/>
              </a:rPr>
              <a:t>singular configuration</a:t>
            </a:r>
            <a:r>
              <a:rPr b="0" lang="en-US" sz="1400" spc="-1" strike="noStrike">
                <a:solidFill>
                  <a:srgbClr val="000000"/>
                </a:solidFill>
                <a:latin typeface="Arial"/>
              </a:rPr>
              <a:t> (determinant of Jacobian matrix is zero), the arm endpoint </a:t>
            </a:r>
            <a:r>
              <a:rPr b="0" lang="en-US" sz="1400" spc="-1" strike="noStrike">
                <a:solidFill>
                  <a:srgbClr val="c448de"/>
                </a:solidFill>
                <a:latin typeface="Arial"/>
              </a:rPr>
              <a:t>will lose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in one or more directions of Cartesian space.</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In a </a:t>
            </a:r>
            <a:r>
              <a:rPr b="0" lang="en-US" sz="1400" spc="-1" strike="noStrike">
                <a:solidFill>
                  <a:srgbClr val="008000"/>
                </a:solidFill>
                <a:latin typeface="Arial"/>
              </a:rPr>
              <a:t>singular configuration</a:t>
            </a:r>
            <a:r>
              <a:rPr b="0" lang="en-US" sz="1400" spc="-1" strike="noStrike">
                <a:solidFill>
                  <a:srgbClr val="000000"/>
                </a:solidFill>
                <a:latin typeface="Arial"/>
              </a:rPr>
              <a:t>, the arm can </a:t>
            </a:r>
            <a:r>
              <a:rPr b="0" lang="en-US" sz="1400" spc="-1" strike="noStrike">
                <a:solidFill>
                  <a:srgbClr val="ff0000"/>
                </a:solidFill>
                <a:latin typeface="Arial"/>
              </a:rPr>
              <a:t>sustain a large force</a:t>
            </a:r>
            <a:r>
              <a:rPr b="0" lang="en-US" sz="1400" spc="-1" strike="noStrike">
                <a:solidFill>
                  <a:srgbClr val="000000"/>
                </a:solidFill>
                <a:latin typeface="Arial"/>
              </a:rPr>
              <a:t> in the direction where the movement is impaired.</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pic>
        <p:nvPicPr>
          <p:cNvPr id="493" name="Picture 4" descr="singularity.eps"/>
          <p:cNvPicPr/>
          <p:nvPr/>
        </p:nvPicPr>
        <p:blipFill>
          <a:blip r:embed="rId1"/>
          <a:stretch/>
        </p:blipFill>
        <p:spPr>
          <a:xfrm>
            <a:off x="5930640" y="793800"/>
            <a:ext cx="2843280" cy="355968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RELATIONSHIP TO SINGULARITY</a:t>
            </a:r>
            <a:endParaRPr b="0" lang="en-US" sz="2000" spc="-1" strike="noStrike">
              <a:solidFill>
                <a:srgbClr val="000000"/>
              </a:solidFill>
              <a:latin typeface="Arial"/>
            </a:endParaRPr>
          </a:p>
        </p:txBody>
      </p:sp>
      <p:sp>
        <p:nvSpPr>
          <p:cNvPr id="495" name="PlaceHolder 2"/>
          <p:cNvSpPr>
            <a:spLocks noGrp="1"/>
          </p:cNvSpPr>
          <p:nvPr>
            <p:ph/>
          </p:nvPr>
        </p:nvSpPr>
        <p:spPr>
          <a:xfrm>
            <a:off x="127440" y="675360"/>
            <a:ext cx="5346000" cy="3813480"/>
          </a:xfrm>
          <a:prstGeom prst="rect">
            <a:avLst/>
          </a:prstGeom>
          <a:noFill/>
          <a:ln w="0">
            <a:noFill/>
          </a:ln>
        </p:spPr>
        <p:txBody>
          <a:bodyPr anchor="t">
            <a:noAutofit/>
          </a:bodyPr>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Relationship to </a:t>
            </a:r>
            <a:r>
              <a:rPr b="1" lang="en-US" sz="1400" spc="-1" strike="noStrike">
                <a:solidFill>
                  <a:srgbClr val="000000"/>
                </a:solidFill>
                <a:latin typeface="Arial"/>
              </a:rPr>
              <a:t>singularity</a:t>
            </a:r>
            <a:r>
              <a:rPr b="0" lang="en-US" sz="1400" spc="-1" strike="noStrike">
                <a:solidFill>
                  <a:srgbClr val="000000"/>
                </a:solidFill>
                <a:latin typeface="Arial"/>
              </a:rPr>
              <a:t>: when the arm is in a </a:t>
            </a:r>
            <a:r>
              <a:rPr b="0" lang="en-US" sz="1400" spc="-1" strike="noStrike">
                <a:solidFill>
                  <a:srgbClr val="008000"/>
                </a:solidFill>
                <a:latin typeface="Arial"/>
              </a:rPr>
              <a:t>singular configuration</a:t>
            </a:r>
            <a:r>
              <a:rPr b="0" lang="en-US" sz="1400" spc="-1" strike="noStrike">
                <a:solidFill>
                  <a:srgbClr val="000000"/>
                </a:solidFill>
                <a:latin typeface="Arial"/>
              </a:rPr>
              <a:t> (determinant of Jacobian matrix is zero), the arm endpoint </a:t>
            </a:r>
            <a:r>
              <a:rPr b="0" lang="en-US" sz="1400" spc="-1" strike="noStrike">
                <a:solidFill>
                  <a:srgbClr val="c448de"/>
                </a:solidFill>
                <a:latin typeface="Arial"/>
              </a:rPr>
              <a:t>will lose the ability</a:t>
            </a:r>
            <a:r>
              <a:rPr b="0" lang="en-US" sz="1400" spc="-1" strike="noStrike">
                <a:solidFill>
                  <a:srgbClr val="000000"/>
                </a:solidFill>
                <a:latin typeface="Arial"/>
              </a:rPr>
              <a:t> to </a:t>
            </a:r>
            <a:r>
              <a:rPr b="0" lang="en-US" sz="1400" spc="-1" strike="noStrike">
                <a:solidFill>
                  <a:srgbClr val="0000ff"/>
                </a:solidFill>
                <a:latin typeface="Arial"/>
              </a:rPr>
              <a:t>move</a:t>
            </a:r>
            <a:r>
              <a:rPr b="0" lang="en-US" sz="1400" spc="-1" strike="noStrike">
                <a:solidFill>
                  <a:srgbClr val="000000"/>
                </a:solidFill>
                <a:latin typeface="Arial"/>
              </a:rPr>
              <a:t> in one or more directions of Cartesian space.</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In a </a:t>
            </a:r>
            <a:r>
              <a:rPr b="0" lang="en-US" sz="1400" spc="-1" strike="noStrike">
                <a:solidFill>
                  <a:srgbClr val="008000"/>
                </a:solidFill>
                <a:latin typeface="Arial"/>
              </a:rPr>
              <a:t>singular configuration</a:t>
            </a:r>
            <a:r>
              <a:rPr b="0" lang="en-US" sz="1400" spc="-1" strike="noStrike">
                <a:solidFill>
                  <a:srgbClr val="000000"/>
                </a:solidFill>
                <a:latin typeface="Arial"/>
              </a:rPr>
              <a:t>, the arm can </a:t>
            </a:r>
            <a:r>
              <a:rPr b="0" lang="en-US" sz="1400" spc="-1" strike="noStrike">
                <a:solidFill>
                  <a:srgbClr val="ff0000"/>
                </a:solidFill>
                <a:latin typeface="Arial"/>
              </a:rPr>
              <a:t>sustain a large force</a:t>
            </a:r>
            <a:r>
              <a:rPr b="0" lang="en-US" sz="1400" spc="-1" strike="noStrike">
                <a:solidFill>
                  <a:srgbClr val="000000"/>
                </a:solidFill>
                <a:latin typeface="Arial"/>
              </a:rPr>
              <a:t> in the direction where the movement is impaired.</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pic>
        <p:nvPicPr>
          <p:cNvPr id="496" name="Picture 4" descr="singularity.eps"/>
          <p:cNvPicPr/>
          <p:nvPr/>
        </p:nvPicPr>
        <p:blipFill>
          <a:blip r:embed="rId1"/>
          <a:stretch/>
        </p:blipFill>
        <p:spPr>
          <a:xfrm>
            <a:off x="5930640" y="793800"/>
            <a:ext cx="2843280" cy="3559680"/>
          </a:xfrm>
          <a:prstGeom prst="rect">
            <a:avLst/>
          </a:prstGeom>
          <a:ln w="0">
            <a:noFill/>
          </a:ln>
        </p:spPr>
      </p:pic>
      <p:sp>
        <p:nvSpPr>
          <p:cNvPr id="497" name="TextBox 5"/>
          <p:cNvSpPr/>
          <p:nvPr/>
        </p:nvSpPr>
        <p:spPr>
          <a:xfrm>
            <a:off x="993240" y="734400"/>
            <a:ext cx="3809160" cy="371268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Example on the right: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The arm in an extended configuration can move easily in the axis of blue vector (i.e., a small joint rotation will make a large movement at the endpoint).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However, the endpoint cannot move in the axis of red vector (i.e., if you want to reach the green target, no kind of joint rotation will move endpoint into that direction in this configuration)</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Conversely, large forces can be sustained in the axis of red vector, since the arm structure itself helps.</a:t>
            </a:r>
            <a:endParaRPr b="0" lang="en-US" sz="1400" spc="-1" strike="noStrike">
              <a:latin typeface="Arial"/>
            </a:endParaRPr>
          </a:p>
          <a:p>
            <a:pPr>
              <a:lnSpc>
                <a:spcPct val="100000"/>
              </a:lnSpc>
              <a:buNone/>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EFFECTS OF MANIPULABILITY ON IMPEDANCE</a:t>
            </a:r>
            <a:endParaRPr b="0" lang="en-US" sz="2000" spc="-1" strike="noStrike">
              <a:solidFill>
                <a:srgbClr val="000000"/>
              </a:solidFill>
              <a:latin typeface="Arial"/>
            </a:endParaRPr>
          </a:p>
        </p:txBody>
      </p:sp>
      <p:sp>
        <p:nvSpPr>
          <p:cNvPr id="499" name="PlaceHolder 2"/>
          <p:cNvSpPr>
            <a:spLocks noGrp="1"/>
          </p:cNvSpPr>
          <p:nvPr>
            <p:ph/>
          </p:nvPr>
        </p:nvSpPr>
        <p:spPr>
          <a:xfrm>
            <a:off x="127440" y="675360"/>
            <a:ext cx="5346000" cy="3813480"/>
          </a:xfrm>
          <a:prstGeom prst="rect">
            <a:avLst/>
          </a:prstGeom>
          <a:noFill/>
          <a:ln w="0">
            <a:noFill/>
          </a:ln>
        </p:spPr>
        <p:txBody>
          <a:bodyPr anchor="t">
            <a:noAutofit/>
          </a:bodyPr>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c448de"/>
                </a:solidFill>
                <a:latin typeface="Arial"/>
              </a:rPr>
              <a:t>Manipulability</a:t>
            </a:r>
            <a:r>
              <a:rPr b="0" lang="en-US" sz="1400" spc="-1" strike="noStrike">
                <a:solidFill>
                  <a:srgbClr val="000000"/>
                </a:solidFill>
                <a:latin typeface="Arial"/>
              </a:rPr>
              <a:t> also affects the </a:t>
            </a:r>
            <a:r>
              <a:rPr b="0" lang="en-US" sz="1400" spc="-1" strike="noStrike">
                <a:solidFill>
                  <a:srgbClr val="c448de"/>
                </a:solidFill>
                <a:latin typeface="Arial"/>
              </a:rPr>
              <a:t>overall impedance</a:t>
            </a:r>
            <a:r>
              <a:rPr b="0" lang="en-US" sz="1400" spc="-1" strike="noStrike">
                <a:solidFill>
                  <a:srgbClr val="000000"/>
                </a:solidFill>
                <a:latin typeface="Arial"/>
              </a:rPr>
              <a:t> of the arm endpoint (i.e., on top of the controlled one through the impedance control).</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It feels </a:t>
            </a:r>
            <a:r>
              <a:rPr b="1" lang="en-US" sz="1400" spc="-1" strike="noStrike">
                <a:solidFill>
                  <a:srgbClr val="000000"/>
                </a:solidFill>
                <a:latin typeface="Arial"/>
              </a:rPr>
              <a:t>softer</a:t>
            </a:r>
            <a:r>
              <a:rPr b="0" lang="en-US" sz="1400" spc="-1" strike="noStrike">
                <a:solidFill>
                  <a:srgbClr val="000000"/>
                </a:solidFill>
                <a:latin typeface="Arial"/>
              </a:rPr>
              <a:t> in the direction of </a:t>
            </a:r>
            <a:r>
              <a:rPr b="0" lang="en-US" sz="1400" spc="-1" strike="noStrike">
                <a:solidFill>
                  <a:srgbClr val="0000ff"/>
                </a:solidFill>
                <a:latin typeface="Arial"/>
              </a:rPr>
              <a:t>high velocity manipulability</a:t>
            </a:r>
            <a:r>
              <a:rPr b="0" lang="en-US" sz="1400" spc="-1" strike="noStrike">
                <a:solidFill>
                  <a:srgbClr val="000000"/>
                </a:solidFill>
                <a:latin typeface="Arial"/>
              </a:rPr>
              <a:t>.</a:t>
            </a: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It feels </a:t>
            </a:r>
            <a:r>
              <a:rPr b="1" lang="en-US" sz="1400" spc="-1" strike="noStrike">
                <a:solidFill>
                  <a:srgbClr val="000000"/>
                </a:solidFill>
                <a:latin typeface="Arial"/>
              </a:rPr>
              <a:t>stiffer</a:t>
            </a:r>
            <a:r>
              <a:rPr b="0" lang="en-US" sz="1400" spc="-1" strike="noStrike">
                <a:solidFill>
                  <a:srgbClr val="000000"/>
                </a:solidFill>
                <a:latin typeface="Arial"/>
              </a:rPr>
              <a:t> in the direction of </a:t>
            </a:r>
            <a:r>
              <a:rPr b="0" lang="en-US" sz="1400" spc="-1" strike="noStrike">
                <a:solidFill>
                  <a:srgbClr val="ff0000"/>
                </a:solidFill>
                <a:latin typeface="Arial"/>
              </a:rPr>
              <a:t>high force manipulability</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For example, if you press or pull along the </a:t>
            </a:r>
            <a:r>
              <a:rPr b="0" lang="en-US" sz="1400" spc="-1" strike="noStrike">
                <a:solidFill>
                  <a:srgbClr val="c448de"/>
                </a:solidFill>
                <a:latin typeface="Arial"/>
              </a:rPr>
              <a:t>singular direction</a:t>
            </a:r>
            <a:r>
              <a:rPr b="0" lang="en-US" sz="1400" spc="-1" strike="noStrike">
                <a:solidFill>
                  <a:srgbClr val="000000"/>
                </a:solidFill>
                <a:latin typeface="Arial"/>
              </a:rPr>
              <a:t> (e.g., along the red axis in the configuration shown in the figure), the </a:t>
            </a:r>
            <a:r>
              <a:rPr b="0" lang="en-US" sz="1400" spc="-1" strike="noStrike">
                <a:solidFill>
                  <a:srgbClr val="008000"/>
                </a:solidFill>
                <a:latin typeface="Arial"/>
              </a:rPr>
              <a:t>arm structure</a:t>
            </a:r>
            <a:r>
              <a:rPr b="0" lang="en-US" sz="1400" spc="-1" strike="noStrike">
                <a:solidFill>
                  <a:srgbClr val="000000"/>
                </a:solidFill>
                <a:latin typeface="Arial"/>
              </a:rPr>
              <a:t> will </a:t>
            </a:r>
            <a:r>
              <a:rPr b="0" lang="en-US" sz="1400" spc="-1" strike="noStrike">
                <a:solidFill>
                  <a:srgbClr val="ff0000"/>
                </a:solidFill>
                <a:latin typeface="Arial"/>
              </a:rPr>
              <a:t>resist the movement</a:t>
            </a:r>
            <a:r>
              <a:rPr b="0" lang="en-US" sz="1400" spc="-1" strike="noStrike">
                <a:solidFill>
                  <a:srgbClr val="000000"/>
                </a:solidFill>
                <a:latin typeface="Arial"/>
              </a:rPr>
              <a:t> and the robot will feel </a:t>
            </a:r>
            <a:r>
              <a:rPr b="0" lang="en-US" sz="1400" spc="-1" strike="noStrike">
                <a:solidFill>
                  <a:srgbClr val="c448de"/>
                </a:solidFill>
                <a:latin typeface="Arial"/>
              </a:rPr>
              <a:t>stiff by itself</a:t>
            </a:r>
            <a:r>
              <a:rPr b="0" lang="en-US" sz="1400" spc="-1" strike="noStrike">
                <a:solidFill>
                  <a:srgbClr val="000000"/>
                </a:solidFill>
                <a:latin typeface="Arial"/>
              </a:rPr>
              <a:t>, regardless of the controlled stiffness.</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p:txBody>
      </p:sp>
      <p:pic>
        <p:nvPicPr>
          <p:cNvPr id="500" name="Picture 4" descr="singularity.eps"/>
          <p:cNvPicPr/>
          <p:nvPr/>
        </p:nvPicPr>
        <p:blipFill>
          <a:blip r:embed="rId1"/>
          <a:stretch/>
        </p:blipFill>
        <p:spPr>
          <a:xfrm>
            <a:off x="5930640" y="793800"/>
            <a:ext cx="2843280" cy="35596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TASK CONFIGURATION CONTROL USING MANIPULABILITY</a:t>
            </a:r>
            <a:endParaRPr b="0" lang="en-US" sz="2000" spc="-1" strike="noStrike">
              <a:solidFill>
                <a:srgbClr val="000000"/>
              </a:solidFill>
              <a:latin typeface="Arial"/>
            </a:endParaRPr>
          </a:p>
        </p:txBody>
      </p:sp>
      <p:sp>
        <p:nvSpPr>
          <p:cNvPr id="502" name="PlaceHolder 2"/>
          <p:cNvSpPr>
            <a:spLocks noGrp="1"/>
          </p:cNvSpPr>
          <p:nvPr>
            <p:ph/>
          </p:nvPr>
        </p:nvSpPr>
        <p:spPr>
          <a:xfrm>
            <a:off x="0" y="924480"/>
            <a:ext cx="4654080" cy="3281760"/>
          </a:xfrm>
          <a:prstGeom prst="rect">
            <a:avLst/>
          </a:prstGeom>
          <a:noFill/>
          <a:ln w="0">
            <a:noFill/>
          </a:ln>
        </p:spPr>
        <p:txBody>
          <a:bodyPr anchor="t">
            <a:normAutofit/>
          </a:bodyPr>
          <a:p>
            <a:pPr marL="343080" indent="-343080">
              <a:lnSpc>
                <a:spcPct val="100000"/>
              </a:lnSpc>
              <a:spcBef>
                <a:spcPts val="281"/>
              </a:spcBef>
              <a:buClr>
                <a:srgbClr val="00a6d6"/>
              </a:buClr>
              <a:buFont typeface="Arial"/>
              <a:buChar char="•"/>
            </a:pPr>
            <a:r>
              <a:rPr b="0" lang="en-US" sz="1400" spc="-1" strike="noStrike">
                <a:solidFill>
                  <a:srgbClr val="000000"/>
                </a:solidFill>
                <a:latin typeface="Arial"/>
              </a:rPr>
              <a:t>We can use the </a:t>
            </a:r>
            <a:r>
              <a:rPr b="0" lang="en-US" sz="1400" spc="-1" strike="noStrike">
                <a:solidFill>
                  <a:srgbClr val="c448de"/>
                </a:solidFill>
                <a:latin typeface="Arial"/>
              </a:rPr>
              <a:t>manipulability measures</a:t>
            </a:r>
            <a:r>
              <a:rPr b="0" lang="en-US" sz="1400" spc="-1" strike="noStrike">
                <a:solidFill>
                  <a:srgbClr val="000000"/>
                </a:solidFill>
                <a:latin typeface="Arial"/>
              </a:rPr>
              <a:t> in the </a:t>
            </a:r>
            <a:r>
              <a:rPr b="0" lang="en-US" sz="1400" spc="-1" strike="noStrike">
                <a:solidFill>
                  <a:srgbClr val="ff0000"/>
                </a:solidFill>
                <a:latin typeface="Arial"/>
              </a:rPr>
              <a:t>robot control</a:t>
            </a:r>
            <a:r>
              <a:rPr b="0" lang="en-US" sz="1400" spc="-1" strike="noStrike">
                <a:solidFill>
                  <a:srgbClr val="000000"/>
                </a:solidFill>
                <a:latin typeface="Arial"/>
              </a:rPr>
              <a:t> in order to </a:t>
            </a:r>
            <a:r>
              <a:rPr b="0" lang="en-US" sz="1400" spc="-1" strike="noStrike">
                <a:solidFill>
                  <a:srgbClr val="0000ff"/>
                </a:solidFill>
                <a:latin typeface="Arial"/>
              </a:rPr>
              <a:t>optimise the configuration</a:t>
            </a:r>
            <a:r>
              <a:rPr b="0" lang="en-US" sz="1400" spc="-1" strike="noStrike">
                <a:solidFill>
                  <a:srgbClr val="000000"/>
                </a:solidFill>
                <a:latin typeface="Arial"/>
              </a:rPr>
              <a:t> of either the </a:t>
            </a:r>
            <a:r>
              <a:rPr b="0" lang="en-US" sz="1400" spc="-1" strike="noStrike">
                <a:solidFill>
                  <a:srgbClr val="008000"/>
                </a:solidFill>
                <a:latin typeface="Arial"/>
              </a:rPr>
              <a:t>robot</a:t>
            </a:r>
            <a:r>
              <a:rPr b="0" lang="en-US" sz="1400" spc="-1" strike="noStrike">
                <a:solidFill>
                  <a:srgbClr val="000000"/>
                </a:solidFill>
                <a:latin typeface="Arial"/>
              </a:rPr>
              <a:t> or the </a:t>
            </a:r>
            <a:r>
              <a:rPr b="0" lang="en-US" sz="1400" spc="-1" strike="noStrike">
                <a:solidFill>
                  <a:srgbClr val="008000"/>
                </a:solidFill>
                <a:latin typeface="Arial"/>
              </a:rPr>
              <a:t>collaborating human</a:t>
            </a:r>
            <a:r>
              <a:rPr b="0" lang="en-US" sz="1400" spc="-1" strike="noStrike">
                <a:solidFill>
                  <a:srgbClr val="000000"/>
                </a:solidFill>
                <a:latin typeface="Arial"/>
              </a:rPr>
              <a:t> in a given task </a:t>
            </a:r>
            <a:r>
              <a:rPr b="0" lang="en-US" sz="1200" spc="-1" strike="noStrike">
                <a:solidFill>
                  <a:srgbClr val="000000"/>
                </a:solidFill>
                <a:latin typeface="Arial"/>
              </a:rPr>
              <a:t>[Peternel 2017, Petrič 2019]</a:t>
            </a:r>
            <a:r>
              <a:rPr b="0" lang="en-US" sz="1400" spc="-1" strike="noStrike">
                <a:solidFill>
                  <a:srgbClr val="000000"/>
                </a:solidFill>
                <a:latin typeface="Arial"/>
              </a:rPr>
              <a:t>.</a:t>
            </a:r>
            <a:endParaRPr b="0" lang="en-US" sz="1400" spc="-1" strike="noStrike">
              <a:solidFill>
                <a:srgbClr val="000000"/>
              </a:solidFill>
              <a:latin typeface="Arial"/>
            </a:endParaRPr>
          </a:p>
          <a:p>
            <a:pPr>
              <a:lnSpc>
                <a:spcPct val="100000"/>
              </a:lnSpc>
              <a:spcBef>
                <a:spcPts val="281"/>
              </a:spcBef>
              <a:buNone/>
            </a:pPr>
            <a:endParaRPr b="0" lang="en-US" sz="1400" spc="-1" strike="noStrike">
              <a:solidFill>
                <a:srgbClr val="000000"/>
              </a:solidFill>
              <a:latin typeface="Arial"/>
            </a:endParaRPr>
          </a:p>
          <a:p>
            <a:pPr marL="343080" indent="-343080">
              <a:lnSpc>
                <a:spcPct val="100000"/>
              </a:lnSpc>
              <a:spcBef>
                <a:spcPts val="281"/>
              </a:spcBef>
              <a:buClr>
                <a:srgbClr val="00a6d6"/>
              </a:buClr>
              <a:buFont typeface="Arial"/>
              <a:buChar char="•"/>
            </a:pPr>
            <a:r>
              <a:rPr b="0" lang="en-US" sz="1400" spc="-1" strike="noStrike">
                <a:solidFill>
                  <a:srgbClr val="008000"/>
                </a:solidFill>
                <a:latin typeface="Arial"/>
              </a:rPr>
              <a:t>Example</a:t>
            </a:r>
            <a:r>
              <a:rPr b="0" lang="en-US" sz="1400" spc="-1" strike="noStrike">
                <a:solidFill>
                  <a:srgbClr val="000000"/>
                </a:solidFill>
                <a:latin typeface="Arial"/>
              </a:rPr>
              <a:t>: when you want to </a:t>
            </a:r>
            <a:r>
              <a:rPr b="0" lang="en-US" sz="1400" spc="-1" strike="noStrike">
                <a:solidFill>
                  <a:srgbClr val="0000ff"/>
                </a:solidFill>
                <a:latin typeface="Arial"/>
              </a:rPr>
              <a:t>move something quickly</a:t>
            </a:r>
            <a:r>
              <a:rPr b="0" lang="en-US" sz="1400" spc="-1" strike="noStrike">
                <a:solidFill>
                  <a:srgbClr val="000000"/>
                </a:solidFill>
                <a:latin typeface="Arial"/>
              </a:rPr>
              <a:t>, </a:t>
            </a:r>
            <a:r>
              <a:rPr b="0" lang="en-US" sz="1400" spc="-1" strike="noStrike">
                <a:solidFill>
                  <a:srgbClr val="000000"/>
                </a:solidFill>
                <a:latin typeface="Arial"/>
                <a:ea typeface="Heiti SC Light"/>
              </a:rPr>
              <a:t>the arm should be configured in a way that it aligns with the</a:t>
            </a:r>
            <a:r>
              <a:rPr b="0" lang="en-US" sz="1400" spc="-1" strike="noStrike">
                <a:solidFill>
                  <a:srgbClr val="c448de"/>
                </a:solidFill>
                <a:latin typeface="Arial"/>
                <a:ea typeface="Heiti SC Light"/>
              </a:rPr>
              <a:t> best direction for velocity production</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pPr>
            <a:r>
              <a:rPr b="0" lang="en-US" sz="1400" spc="-1" strike="noStrike">
                <a:solidFill>
                  <a:srgbClr val="008000"/>
                </a:solidFill>
                <a:latin typeface="Arial"/>
                <a:ea typeface="Heiti SC Light"/>
              </a:rPr>
              <a:t>Example</a:t>
            </a:r>
            <a:r>
              <a:rPr b="0" lang="en-US" sz="1400" spc="-1" strike="noStrike">
                <a:solidFill>
                  <a:srgbClr val="000000"/>
                </a:solidFill>
                <a:latin typeface="Arial"/>
                <a:ea typeface="Heiti SC Light"/>
              </a:rPr>
              <a:t>: when you want to </a:t>
            </a:r>
            <a:r>
              <a:rPr b="0" lang="en-US" sz="1400" spc="-1" strike="noStrike">
                <a:solidFill>
                  <a:srgbClr val="ff0000"/>
                </a:solidFill>
                <a:latin typeface="Arial"/>
                <a:ea typeface="Heiti SC Light"/>
              </a:rPr>
              <a:t>pull the saw</a:t>
            </a:r>
            <a:r>
              <a:rPr b="0" lang="en-US" sz="1400" spc="-1" strike="noStrike">
                <a:solidFill>
                  <a:srgbClr val="000000"/>
                </a:solidFill>
                <a:latin typeface="Arial"/>
                <a:ea typeface="Heiti SC Light"/>
              </a:rPr>
              <a:t>, the arm should be configured in a way that it aligns with the</a:t>
            </a:r>
            <a:r>
              <a:rPr b="0" lang="en-US" sz="1400" spc="-1" strike="noStrike">
                <a:solidFill>
                  <a:srgbClr val="c448de"/>
                </a:solidFill>
                <a:latin typeface="Arial"/>
                <a:ea typeface="Heiti SC Light"/>
              </a:rPr>
              <a:t> best direction for force production</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p:txBody>
      </p:sp>
      <p:sp>
        <p:nvSpPr>
          <p:cNvPr id="503" name="PlaceHolder 3"/>
          <p:cNvSpPr>
            <a:spLocks noGrp="1"/>
          </p:cNvSpPr>
          <p:nvPr>
            <p:ph/>
          </p:nvPr>
        </p:nvSpPr>
        <p:spPr>
          <a:xfrm>
            <a:off x="216000" y="3929760"/>
            <a:ext cx="8652960" cy="722520"/>
          </a:xfrm>
          <a:prstGeom prst="rect">
            <a:avLst/>
          </a:prstGeom>
          <a:noFill/>
          <a:ln w="0">
            <a:noFill/>
          </a:ln>
        </p:spPr>
        <p:txBody>
          <a:bodyPr anchor="t">
            <a:noAutofit/>
          </a:bodyPr>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Peternel, L., Tsagarakis, N., &amp; Ajoudani, A. (2017), A human–robot co-manipulation approach based on human sensorimotor information. </a:t>
            </a:r>
            <a:r>
              <a:rPr b="0" i="1" lang="en-US" sz="800" spc="-1" strike="noStrike">
                <a:solidFill>
                  <a:srgbClr val="000000"/>
                </a:solidFill>
                <a:latin typeface="Arial"/>
              </a:rPr>
              <a:t>IEEE Transactions on Neural Systems and Rehabilitation Engineering</a:t>
            </a:r>
            <a:r>
              <a:rPr b="0" lang="en-US" sz="800" spc="-1" strike="noStrike">
                <a:solidFill>
                  <a:srgbClr val="000000"/>
                </a:solidFill>
                <a:latin typeface="Arial"/>
              </a:rPr>
              <a:t>, 25(7):811-22.</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Petrič, T., Peternel, L., Morimoto, J., &amp; Babič, J. (2019). Assistive arm-exoskeleton control based on human muscular manipulability. </a:t>
            </a:r>
            <a:r>
              <a:rPr b="0" i="1" lang="en-US" sz="800" spc="-1" strike="noStrike">
                <a:solidFill>
                  <a:srgbClr val="000000"/>
                </a:solidFill>
                <a:latin typeface="Arial"/>
              </a:rPr>
              <a:t>Frontiers in neurorobotics</a:t>
            </a:r>
            <a:r>
              <a:rPr b="0" lang="en-US" sz="800" spc="-1" strike="noStrike">
                <a:solidFill>
                  <a:srgbClr val="000000"/>
                </a:solidFill>
                <a:latin typeface="Arial"/>
              </a:rPr>
              <a:t>, </a:t>
            </a:r>
            <a:r>
              <a:rPr b="0" i="1" lang="en-US" sz="800" spc="-1" strike="noStrike">
                <a:solidFill>
                  <a:srgbClr val="000000"/>
                </a:solidFill>
                <a:latin typeface="Arial"/>
              </a:rPr>
              <a:t>13</a:t>
            </a:r>
            <a:r>
              <a:rPr b="0" lang="en-US" sz="800" spc="-1" strike="noStrike">
                <a:solidFill>
                  <a:srgbClr val="000000"/>
                </a:solidFill>
                <a:latin typeface="Arial"/>
              </a:rPr>
              <a:t>, 30.</a:t>
            </a:r>
            <a:endParaRPr b="0" lang="en-US" sz="800" spc="-1" strike="noStrike">
              <a:solidFill>
                <a:srgbClr val="000000"/>
              </a:solidFill>
              <a:latin typeface="Arial"/>
            </a:endParaRPr>
          </a:p>
          <a:p>
            <a:pPr>
              <a:lnSpc>
                <a:spcPct val="100000"/>
              </a:lnSpc>
              <a:spcBef>
                <a:spcPts val="159"/>
              </a:spcBef>
              <a:buNone/>
              <a:tabLst>
                <a:tab algn="l" pos="0"/>
              </a:tabLst>
            </a:pPr>
            <a:endParaRPr b="0" lang="en-US" sz="800" spc="-1" strike="noStrike">
              <a:solidFill>
                <a:srgbClr val="000000"/>
              </a:solidFill>
              <a:latin typeface="Arial"/>
            </a:endParaRPr>
          </a:p>
        </p:txBody>
      </p:sp>
      <p:pic>
        <p:nvPicPr>
          <p:cNvPr id="504" name="Picture 11" descr="scheme.eps"/>
          <p:cNvPicPr/>
          <p:nvPr/>
        </p:nvPicPr>
        <p:blipFill>
          <a:blip r:embed="rId1"/>
          <a:stretch/>
        </p:blipFill>
        <p:spPr>
          <a:xfrm>
            <a:off x="4760640" y="1015920"/>
            <a:ext cx="4305600" cy="2550600"/>
          </a:xfrm>
          <a:prstGeom prst="rect">
            <a:avLst/>
          </a:prstGeom>
          <a:ln w="0">
            <a:noFill/>
          </a:ln>
        </p:spPr>
      </p:pic>
      <p:sp>
        <p:nvSpPr>
          <p:cNvPr id="505" name="TextBox 13"/>
          <p:cNvSpPr/>
          <p:nvPr/>
        </p:nvSpPr>
        <p:spPr>
          <a:xfrm>
            <a:off x="5404680" y="616680"/>
            <a:ext cx="2800800" cy="3027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400" spc="-1" strike="noStrike">
                <a:solidFill>
                  <a:srgbClr val="ff0000"/>
                </a:solidFill>
                <a:latin typeface="Arial"/>
              </a:rPr>
              <a:t>includes manipulability measures</a:t>
            </a:r>
            <a:endParaRPr b="0" lang="en-US" sz="1400" spc="-1" strike="noStrike">
              <a:latin typeface="Arial"/>
            </a:endParaRPr>
          </a:p>
        </p:txBody>
      </p:sp>
      <p:sp>
        <p:nvSpPr>
          <p:cNvPr id="506" name="Rectangle 16"/>
          <p:cNvSpPr/>
          <p:nvPr/>
        </p:nvSpPr>
        <p:spPr>
          <a:xfrm>
            <a:off x="6228000" y="927000"/>
            <a:ext cx="1194840" cy="655920"/>
          </a:xfrm>
          <a:prstGeom prst="rect">
            <a:avLst/>
          </a:prstGeom>
          <a:noFill/>
          <a:ln w="25400">
            <a:solidFill>
              <a:srgbClr val="ff0000"/>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Picture 6" descr="CR-met-tekst-large-768x286.png"/>
          <p:cNvPicPr/>
          <p:nvPr/>
        </p:nvPicPr>
        <p:blipFill>
          <a:blip r:embed="rId1"/>
          <a:stretch/>
        </p:blipFill>
        <p:spPr>
          <a:xfrm>
            <a:off x="7264440" y="987840"/>
            <a:ext cx="2383920" cy="887400"/>
          </a:xfrm>
          <a:prstGeom prst="rect">
            <a:avLst/>
          </a:prstGeom>
          <a:ln w="0">
            <a:noFill/>
          </a:ln>
        </p:spPr>
      </p:pic>
      <p:sp>
        <p:nvSpPr>
          <p:cNvPr id="508" name="PlaceHolder 1"/>
          <p:cNvSpPr>
            <a:spLocks noGrp="1"/>
          </p:cNvSpPr>
          <p:nvPr>
            <p:ph type="title"/>
          </p:nvPr>
        </p:nvSpPr>
        <p:spPr>
          <a:xfrm>
            <a:off x="827640" y="1402560"/>
            <a:ext cx="7239240" cy="1535760"/>
          </a:xfrm>
          <a:prstGeom prst="rect">
            <a:avLst/>
          </a:prstGeom>
          <a:noFill/>
          <a:ln w="0">
            <a:noFill/>
          </a:ln>
        </p:spPr>
        <p:txBody>
          <a:bodyPr anchor="ctr">
            <a:noAutofit/>
          </a:bodyPr>
          <a:p>
            <a:pPr>
              <a:lnSpc>
                <a:spcPct val="100000"/>
              </a:lnSpc>
              <a:buNone/>
            </a:pPr>
            <a:r>
              <a:rPr b="1" lang="en-US" sz="2400" spc="-1" strike="noStrike">
                <a:solidFill>
                  <a:srgbClr val="00a6d6"/>
                </a:solidFill>
                <a:latin typeface="Arial"/>
              </a:rPr>
              <a:t>LECTURE </a:t>
            </a:r>
            <a:r>
              <a:rPr b="1" lang="sl-SI" sz="2400" spc="-1" strike="noStrike">
                <a:solidFill>
                  <a:srgbClr val="00a6d6"/>
                </a:solidFill>
                <a:latin typeface="Arial"/>
              </a:rPr>
              <a:t>3</a:t>
            </a:r>
            <a:r>
              <a:rPr b="1" lang="en-US" sz="2400" spc="-1" strike="noStrike">
                <a:solidFill>
                  <a:srgbClr val="00a6d6"/>
                </a:solidFill>
                <a:latin typeface="Arial"/>
              </a:rPr>
              <a:t>:</a:t>
            </a:r>
            <a:br>
              <a:rPr sz="2400"/>
            </a:br>
            <a:r>
              <a:rPr b="1" lang="en-US" sz="3200" spc="-1" strike="noStrike">
                <a:solidFill>
                  <a:srgbClr val="00a6d6"/>
                </a:solidFill>
                <a:latin typeface="Arial"/>
              </a:rPr>
              <a:t>PHYSICAL HUMAN-ROBOT INTERACTION CONTROL</a:t>
            </a:r>
            <a:endParaRPr b="0" lang="en-US" sz="3200" spc="-1" strike="noStrike">
              <a:solidFill>
                <a:srgbClr val="000000"/>
              </a:solidFill>
              <a:latin typeface="Arial"/>
            </a:endParaRPr>
          </a:p>
        </p:txBody>
      </p:sp>
      <p:sp>
        <p:nvSpPr>
          <p:cNvPr id="509" name="PlaceHolder 2"/>
          <p:cNvSpPr>
            <a:spLocks noGrp="1"/>
          </p:cNvSpPr>
          <p:nvPr>
            <p:ph type="subTitle"/>
          </p:nvPr>
        </p:nvSpPr>
        <p:spPr>
          <a:xfrm>
            <a:off x="827640" y="3005640"/>
            <a:ext cx="2512080" cy="495720"/>
          </a:xfrm>
          <a:prstGeom prst="rect">
            <a:avLst/>
          </a:prstGeom>
          <a:noFill/>
          <a:ln w="0">
            <a:noFill/>
          </a:ln>
        </p:spPr>
        <p:txBody>
          <a:bodyPr anchor="t">
            <a:normAutofit/>
          </a:bodyPr>
          <a:p>
            <a:pPr>
              <a:lnSpc>
                <a:spcPct val="100000"/>
              </a:lnSpc>
              <a:spcBef>
                <a:spcPts val="400"/>
              </a:spcBef>
              <a:buNone/>
              <a:tabLst>
                <a:tab algn="l" pos="0"/>
              </a:tabLst>
            </a:pPr>
            <a:r>
              <a:rPr b="1" lang="en-US" sz="2000" spc="-1" strike="noStrike">
                <a:solidFill>
                  <a:srgbClr val="000000"/>
                </a:solidFill>
                <a:latin typeface="Arial"/>
              </a:rPr>
              <a:t>Luka Peternel</a:t>
            </a:r>
            <a:endParaRPr b="0" lang="en-US" sz="2000" spc="-1" strike="noStrike">
              <a:latin typeface="Arial"/>
            </a:endParaRPr>
          </a:p>
        </p:txBody>
      </p:sp>
      <p:sp>
        <p:nvSpPr>
          <p:cNvPr id="510" name="PlaceHolder 3"/>
          <p:cNvSpPr>
            <a:spLocks noGrp="1"/>
          </p:cNvSpPr>
          <p:nvPr>
            <p:ph/>
          </p:nvPr>
        </p:nvSpPr>
        <p:spPr>
          <a:xfrm>
            <a:off x="827640" y="3501720"/>
            <a:ext cx="5522040" cy="300600"/>
          </a:xfrm>
          <a:prstGeom prst="rect">
            <a:avLst/>
          </a:prstGeom>
          <a:noFill/>
          <a:ln w="0">
            <a:noFill/>
          </a:ln>
        </p:spPr>
        <p:txBody>
          <a:bodyPr anchor="t">
            <a:noAutofit/>
          </a:bodyPr>
          <a:p>
            <a:pPr>
              <a:lnSpc>
                <a:spcPct val="100000"/>
              </a:lnSpc>
              <a:spcBef>
                <a:spcPts val="241"/>
              </a:spcBef>
              <a:buNone/>
              <a:tabLst>
                <a:tab algn="l" pos="0"/>
              </a:tabLst>
            </a:pPr>
            <a:r>
              <a:rPr b="1" lang="en-US" sz="1200" spc="-1" strike="noStrike">
                <a:solidFill>
                  <a:srgbClr val="0000ff"/>
                </a:solidFill>
                <a:latin typeface="Arial"/>
              </a:rPr>
              <a:t>Cognitive Robotics, 3mE, Delft University of Technology, The Netherlands</a:t>
            </a:r>
            <a:endParaRPr b="0" lang="en-US" sz="1200" spc="-1" strike="noStrike">
              <a:solidFill>
                <a:srgbClr val="000000"/>
              </a:solidFill>
              <a:latin typeface="Arial"/>
            </a:endParaRPr>
          </a:p>
          <a:p>
            <a:pPr>
              <a:lnSpc>
                <a:spcPct val="100000"/>
              </a:lnSpc>
              <a:spcBef>
                <a:spcPts val="241"/>
              </a:spcBef>
              <a:buNone/>
              <a:tabLst>
                <a:tab algn="l" pos="0"/>
              </a:tabLst>
            </a:pPr>
            <a:endParaRPr b="0" lang="en-US" sz="1200" spc="-1" strike="noStrike">
              <a:solidFill>
                <a:srgbClr val="000000"/>
              </a:solidFill>
              <a:latin typeface="Arial"/>
            </a:endParaRPr>
          </a:p>
          <a:p>
            <a:pPr>
              <a:lnSpc>
                <a:spcPct val="100000"/>
              </a:lnSpc>
              <a:spcBef>
                <a:spcPts val="241"/>
              </a:spcBef>
              <a:buNone/>
              <a:tabLst>
                <a:tab algn="l" pos="0"/>
              </a:tabLst>
            </a:pPr>
            <a:endParaRPr b="0" lang="en-US" sz="1200" spc="-1" strike="noStrike">
              <a:solidFill>
                <a:srgbClr val="000000"/>
              </a:solidFill>
              <a:latin typeface="Arial"/>
            </a:endParaRPr>
          </a:p>
        </p:txBody>
      </p:sp>
      <p:sp>
        <p:nvSpPr>
          <p:cNvPr id="511" name="Subtitle 2"/>
          <p:cNvSpPr/>
          <p:nvPr/>
        </p:nvSpPr>
        <p:spPr>
          <a:xfrm>
            <a:off x="827640" y="560160"/>
            <a:ext cx="6087960" cy="342720"/>
          </a:xfrm>
          <a:prstGeom prst="rect">
            <a:avLst/>
          </a:prstGeom>
          <a:noFill/>
          <a:ln w="0">
            <a:noFill/>
          </a:ln>
        </p:spPr>
        <p:style>
          <a:lnRef idx="0"/>
          <a:fillRef idx="0"/>
          <a:effectRef idx="0"/>
          <a:fontRef idx="minor"/>
        </p:style>
        <p:txBody>
          <a:bodyPr anchor="t">
            <a:noAutofit/>
          </a:bodyPr>
          <a:p>
            <a:pPr>
              <a:lnSpc>
                <a:spcPct val="100000"/>
              </a:lnSpc>
              <a:spcBef>
                <a:spcPts val="360"/>
              </a:spcBef>
              <a:buNone/>
              <a:tabLst>
                <a:tab algn="l" pos="0"/>
              </a:tabLst>
            </a:pPr>
            <a:r>
              <a:rPr b="1" lang="en-US" sz="1800" spc="-1" strike="noStrike">
                <a:solidFill>
                  <a:srgbClr val="ff0000"/>
                </a:solidFill>
                <a:latin typeface="Arial"/>
              </a:rPr>
              <a:t>RO47013 CONTROL IN HUMAN-ROBOT INTERACTION</a:t>
            </a:r>
            <a:endParaRPr b="0" lang="en-US" sz="1800" spc="-1" strike="noStrike">
              <a:latin typeface="Arial"/>
            </a:endParaRPr>
          </a:p>
        </p:txBody>
      </p:sp>
      <p:pic>
        <p:nvPicPr>
          <p:cNvPr id="512" name="Picture 7" descr="TU_Delft-logo-D6086E1A70-seeklogo.com.png"/>
          <p:cNvPicPr/>
          <p:nvPr/>
        </p:nvPicPr>
        <p:blipFill>
          <a:blip r:embed="rId2"/>
          <a:stretch/>
        </p:blipFill>
        <p:spPr>
          <a:xfrm>
            <a:off x="7264440" y="62640"/>
            <a:ext cx="1604880" cy="914760"/>
          </a:xfrm>
          <a:prstGeom prst="rect">
            <a:avLst/>
          </a:prstGeom>
          <a:ln w="0">
            <a:noFill/>
          </a:ln>
        </p:spPr>
      </p:pic>
      <p:sp>
        <p:nvSpPr>
          <p:cNvPr id="513" name="Content Placeholder 3"/>
          <p:cNvSpPr/>
          <p:nvPr/>
        </p:nvSpPr>
        <p:spPr>
          <a:xfrm>
            <a:off x="827640" y="4154760"/>
            <a:ext cx="4170600" cy="266400"/>
          </a:xfrm>
          <a:prstGeom prst="rect">
            <a:avLst/>
          </a:prstGeom>
          <a:noFill/>
          <a:ln w="0">
            <a:noFill/>
          </a:ln>
        </p:spPr>
        <p:style>
          <a:lnRef idx="0"/>
          <a:fillRef idx="0"/>
          <a:effectRef idx="0"/>
          <a:fontRef idx="minor"/>
        </p:style>
        <p:txBody>
          <a:bodyPr anchor="t">
            <a:noAutofit/>
          </a:bodyPr>
          <a:p>
            <a:pPr>
              <a:lnSpc>
                <a:spcPct val="100000"/>
              </a:lnSpc>
              <a:spcBef>
                <a:spcPts val="159"/>
              </a:spcBef>
              <a:buNone/>
              <a:tabLst>
                <a:tab algn="l" pos="0"/>
              </a:tabLst>
            </a:pPr>
            <a:r>
              <a:rPr b="0" lang="sl-SI" sz="800" spc="-1" strike="noStrike">
                <a:solidFill>
                  <a:srgbClr val="000000"/>
                </a:solidFill>
                <a:latin typeface="Arial"/>
              </a:rPr>
              <a:t>All slides and images were created by Luka Peternel (unless indicated otherwise).</a:t>
            </a:r>
            <a:endParaRPr b="0" lang="en-US" sz="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CONTROL FOR SAFE AND EFFICIENT INTERACTION</a:t>
            </a:r>
            <a:endParaRPr b="0" lang="en-US" sz="2000" spc="-1" strike="noStrike">
              <a:solidFill>
                <a:srgbClr val="000000"/>
              </a:solidFill>
              <a:latin typeface="Arial"/>
            </a:endParaRPr>
          </a:p>
        </p:txBody>
      </p:sp>
      <p:sp>
        <p:nvSpPr>
          <p:cNvPr id="111" name="PlaceHolder 2"/>
          <p:cNvSpPr>
            <a:spLocks noGrp="1"/>
          </p:cNvSpPr>
          <p:nvPr>
            <p:ph/>
          </p:nvPr>
        </p:nvSpPr>
        <p:spPr>
          <a:xfrm>
            <a:off x="216000" y="698400"/>
            <a:ext cx="8927640" cy="2890440"/>
          </a:xfrm>
          <a:prstGeom prst="rect">
            <a:avLst/>
          </a:prstGeom>
          <a:noFill/>
          <a:ln w="0">
            <a:noFill/>
          </a:ln>
        </p:spPr>
        <p:txBody>
          <a:bodyPr anchor="t">
            <a:normAutofit/>
          </a:bodyPr>
          <a:p>
            <a:pPr marL="343080" indent="-343080">
              <a:lnSpc>
                <a:spcPct val="130000"/>
              </a:lnSpc>
              <a:spcBef>
                <a:spcPts val="281"/>
              </a:spcBef>
              <a:spcAft>
                <a:spcPts val="425"/>
              </a:spcAft>
              <a:buClr>
                <a:srgbClr val="00a6d6"/>
              </a:buClr>
              <a:buFont typeface="Arial"/>
              <a:buChar char="•"/>
            </a:pPr>
            <a:r>
              <a:rPr b="0" lang="en-US" sz="1400" spc="-1" strike="noStrike">
                <a:solidFill>
                  <a:srgbClr val="000000"/>
                </a:solidFill>
                <a:latin typeface="Arial"/>
                <a:ea typeface="Heiti SC Light"/>
              </a:rPr>
              <a:t>Humans </a:t>
            </a:r>
            <a:r>
              <a:rPr b="0" lang="en-US" sz="1400" spc="-1" strike="noStrike">
                <a:solidFill>
                  <a:srgbClr val="ff0000"/>
                </a:solidFill>
                <a:latin typeface="Arial"/>
                <a:ea typeface="Heiti SC Light"/>
              </a:rPr>
              <a:t>simplify and improve</a:t>
            </a:r>
            <a:r>
              <a:rPr b="0" lang="en-US" sz="1400" spc="-1" strike="noStrike">
                <a:solidFill>
                  <a:srgbClr val="000000"/>
                </a:solidFill>
                <a:latin typeface="Arial"/>
                <a:ea typeface="Heiti SC Light"/>
              </a:rPr>
              <a:t> the control of interaction with </a:t>
            </a:r>
            <a:r>
              <a:rPr b="0" lang="en-US" sz="1400" spc="-1" strike="noStrike">
                <a:solidFill>
                  <a:srgbClr val="0000ff"/>
                </a:solidFill>
                <a:latin typeface="Arial"/>
                <a:ea typeface="Heiti SC Light"/>
              </a:rPr>
              <a:t>unknown and unpredictable environments </a:t>
            </a:r>
            <a:r>
              <a:rPr b="0" lang="en-US" sz="1400" spc="-1" strike="noStrike">
                <a:solidFill>
                  <a:srgbClr val="000000"/>
                </a:solidFill>
                <a:latin typeface="Arial"/>
                <a:ea typeface="Heiti SC Light"/>
              </a:rPr>
              <a:t>by regulating their arm’s </a:t>
            </a:r>
            <a:r>
              <a:rPr b="0" lang="en-US" sz="1400" spc="-1" strike="noStrike">
                <a:solidFill>
                  <a:srgbClr val="c448de"/>
                </a:solidFill>
                <a:latin typeface="Arial"/>
                <a:ea typeface="Heiti SC Light"/>
              </a:rPr>
              <a:t>impedance</a:t>
            </a:r>
            <a:r>
              <a:rPr b="0" lang="en-US" sz="1200" spc="-1" strike="noStrike">
                <a:solidFill>
                  <a:srgbClr val="000000"/>
                </a:solidFill>
                <a:latin typeface="Arial"/>
                <a:ea typeface="Heiti SC Light"/>
              </a:rPr>
              <a:t> [Hogan 1984, Burdet 2001]</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a:lnSpc>
                <a:spcPct val="130000"/>
              </a:lnSpc>
              <a:spcBef>
                <a:spcPts val="281"/>
              </a:spcBef>
              <a:spcAft>
                <a:spcPts val="425"/>
              </a:spcAft>
              <a:buNone/>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pPr>
            <a:r>
              <a:rPr b="0" lang="en-US" sz="1400" spc="-1" strike="noStrike">
                <a:solidFill>
                  <a:srgbClr val="000000"/>
                </a:solidFill>
                <a:latin typeface="Arial"/>
                <a:ea typeface="Heiti SC Light"/>
              </a:rPr>
              <a:t>By </a:t>
            </a:r>
            <a:r>
              <a:rPr b="0" lang="en-US" sz="1400" spc="-1" strike="noStrike">
                <a:solidFill>
                  <a:srgbClr val="ff0000"/>
                </a:solidFill>
                <a:latin typeface="Arial"/>
                <a:ea typeface="Heiti SC Light"/>
              </a:rPr>
              <a:t>changing arm stiffness</a:t>
            </a:r>
            <a:r>
              <a:rPr b="0" lang="en-US" sz="1400" spc="-1" strike="noStrike">
                <a:solidFill>
                  <a:srgbClr val="000000"/>
                </a:solidFill>
                <a:latin typeface="Arial"/>
                <a:ea typeface="Heiti SC Light"/>
              </a:rPr>
              <a:t> (one of the parameters of </a:t>
            </a:r>
            <a:r>
              <a:rPr b="0" lang="en-US" sz="1400" spc="-1" strike="noStrike">
                <a:solidFill>
                  <a:srgbClr val="c448de"/>
                </a:solidFill>
                <a:latin typeface="Arial"/>
                <a:ea typeface="Heiti SC Light"/>
              </a:rPr>
              <a:t>impedance</a:t>
            </a:r>
            <a:r>
              <a:rPr b="0" lang="en-US" sz="1400" spc="-1" strike="noStrike">
                <a:solidFill>
                  <a:srgbClr val="000000"/>
                </a:solidFill>
                <a:latin typeface="Arial"/>
                <a:ea typeface="Heiti SC Light"/>
              </a:rPr>
              <a:t>) we can make the arm either </a:t>
            </a:r>
            <a:r>
              <a:rPr b="0" lang="en-US" sz="1400" spc="-1" strike="noStrike">
                <a:solidFill>
                  <a:srgbClr val="0000ff"/>
                </a:solidFill>
                <a:latin typeface="Arial"/>
                <a:ea typeface="Heiti SC Light"/>
              </a:rPr>
              <a:t>soft </a:t>
            </a:r>
            <a:r>
              <a:rPr b="0" lang="en-US" sz="1400" spc="-1" strike="noStrike">
                <a:solidFill>
                  <a:srgbClr val="000000"/>
                </a:solidFill>
                <a:latin typeface="Arial"/>
                <a:ea typeface="Heiti SC Light"/>
              </a:rPr>
              <a:t>or</a:t>
            </a:r>
            <a:r>
              <a:rPr b="0" lang="en-US" sz="1400" spc="-1" strike="noStrike">
                <a:solidFill>
                  <a:srgbClr val="0000ff"/>
                </a:solidFill>
                <a:latin typeface="Arial"/>
                <a:ea typeface="Heiti SC Light"/>
              </a:rPr>
              <a:t> stiff</a:t>
            </a:r>
            <a:r>
              <a:rPr b="0" lang="en-US" sz="1400" spc="-1" strike="noStrike">
                <a:solidFill>
                  <a:srgbClr val="000000"/>
                </a:solidFill>
                <a:latin typeface="Arial"/>
                <a:ea typeface="Heiti SC Light"/>
              </a:rPr>
              <a:t>, depending on the type of physical interaction we desire.</a:t>
            </a:r>
            <a:endParaRPr b="0" lang="en-US" sz="1400" spc="-1" strike="noStrike">
              <a:solidFill>
                <a:srgbClr val="000000"/>
              </a:solidFill>
              <a:latin typeface="Arial"/>
            </a:endParaRPr>
          </a:p>
          <a:p>
            <a:pPr>
              <a:lnSpc>
                <a:spcPct val="130000"/>
              </a:lnSpc>
              <a:spcBef>
                <a:spcPts val="281"/>
              </a:spcBef>
              <a:spcAft>
                <a:spcPts val="425"/>
              </a:spcAft>
              <a:buNone/>
            </a:pP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Char char="•"/>
            </a:pPr>
            <a:r>
              <a:rPr b="0" lang="en-US" sz="1400" spc="-1" strike="noStrike">
                <a:solidFill>
                  <a:srgbClr val="000000"/>
                </a:solidFill>
                <a:latin typeface="Arial"/>
                <a:ea typeface="Heiti SC Light"/>
              </a:rPr>
              <a:t>This principle can be exploited for the </a:t>
            </a:r>
            <a:r>
              <a:rPr b="0" lang="en-US" sz="1400" spc="-1" strike="noStrike">
                <a:solidFill>
                  <a:srgbClr val="008000"/>
                </a:solidFill>
                <a:latin typeface="Arial"/>
                <a:ea typeface="Heiti SC Light"/>
              </a:rPr>
              <a:t>control of physical interaction on robots</a:t>
            </a:r>
            <a:r>
              <a:rPr b="0" lang="en-US" sz="1400" spc="-1" strike="noStrike">
                <a:solidFill>
                  <a:srgbClr val="000000"/>
                </a:solidFill>
                <a:latin typeface="Arial"/>
                <a:ea typeface="Heiti SC Light"/>
              </a:rPr>
              <a:t> </a:t>
            </a:r>
            <a:r>
              <a:rPr b="0" lang="en-US" sz="1200" spc="-1" strike="noStrike">
                <a:solidFill>
                  <a:srgbClr val="000000"/>
                </a:solidFill>
                <a:latin typeface="Arial"/>
                <a:ea typeface="Heiti SC Light"/>
              </a:rPr>
              <a:t>[Hogan 1985]</a:t>
            </a:r>
            <a:r>
              <a:rPr b="0" lang="en-US" sz="1400" spc="-1" strike="noStrike">
                <a:solidFill>
                  <a:srgbClr val="000000"/>
                </a:solidFill>
                <a:latin typeface="Arial"/>
                <a:ea typeface="Heiti SC Light"/>
              </a:rPr>
              <a:t> and is important for </a:t>
            </a:r>
            <a:r>
              <a:rPr b="0" lang="en-US" sz="1400" spc="-1" strike="noStrike">
                <a:solidFill>
                  <a:srgbClr val="0000ff"/>
                </a:solidFill>
                <a:latin typeface="Arial"/>
                <a:ea typeface="Heiti SC Light"/>
              </a:rPr>
              <a:t>human-robot interaction</a:t>
            </a:r>
            <a:r>
              <a:rPr b="0" lang="en-US" sz="1400" spc="-1" strike="noStrike">
                <a:solidFill>
                  <a:srgbClr val="000000"/>
                </a:solidFill>
                <a:latin typeface="Arial"/>
                <a:ea typeface="Heiti SC Light"/>
              </a:rPr>
              <a:t> </a:t>
            </a:r>
            <a:r>
              <a:rPr b="0" lang="en-US" sz="1200" spc="-1" strike="noStrike">
                <a:solidFill>
                  <a:srgbClr val="000000"/>
                </a:solidFill>
                <a:latin typeface="Arial"/>
                <a:ea typeface="Heiti SC Light"/>
              </a:rPr>
              <a:t>[Peternel 2017]</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p:txBody>
      </p:sp>
      <p:sp>
        <p:nvSpPr>
          <p:cNvPr id="112" name="PlaceHolder 3"/>
          <p:cNvSpPr>
            <a:spLocks noGrp="1"/>
          </p:cNvSpPr>
          <p:nvPr>
            <p:ph/>
          </p:nvPr>
        </p:nvSpPr>
        <p:spPr>
          <a:xfrm>
            <a:off x="216000" y="3589200"/>
            <a:ext cx="8652960" cy="982440"/>
          </a:xfrm>
          <a:prstGeom prst="rect">
            <a:avLst/>
          </a:prstGeom>
          <a:noFill/>
          <a:ln w="0">
            <a:noFill/>
          </a:ln>
        </p:spPr>
        <p:txBody>
          <a:bodyPr anchor="t">
            <a:noAutofit/>
          </a:bodyPr>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Hogan, N. (1984). Adaptive control of mechanical impedance by coactivation of antagonist muscles. </a:t>
            </a:r>
            <a:r>
              <a:rPr b="0" i="1" lang="en-US" sz="800" spc="-1" strike="noStrike">
                <a:solidFill>
                  <a:srgbClr val="000000"/>
                </a:solidFill>
                <a:latin typeface="Arial"/>
              </a:rPr>
              <a:t>IEEE Transactions on automatic control</a:t>
            </a:r>
            <a:r>
              <a:rPr b="0" lang="en-US" sz="800" spc="-1" strike="noStrike">
                <a:solidFill>
                  <a:srgbClr val="000000"/>
                </a:solidFill>
                <a:latin typeface="Arial"/>
              </a:rPr>
              <a:t>, </a:t>
            </a:r>
            <a:r>
              <a:rPr b="0" i="1" lang="en-US" sz="800" spc="-1" strike="noStrike">
                <a:solidFill>
                  <a:srgbClr val="000000"/>
                </a:solidFill>
                <a:latin typeface="Arial"/>
              </a:rPr>
              <a:t>29</a:t>
            </a:r>
            <a:r>
              <a:rPr b="0" lang="en-US" sz="800" spc="-1" strike="noStrike">
                <a:solidFill>
                  <a:srgbClr val="000000"/>
                </a:solidFill>
                <a:latin typeface="Arial"/>
              </a:rPr>
              <a:t>(8), 681-690.</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Hogan, N. (1985). Impedance control: An approach to manipulation, </a:t>
            </a:r>
            <a:r>
              <a:rPr b="0" i="1" lang="en-US" sz="800" spc="-1" strike="noStrike">
                <a:solidFill>
                  <a:srgbClr val="000000"/>
                </a:solidFill>
                <a:latin typeface="Arial"/>
              </a:rPr>
              <a:t>Journal of Dynamic Systems, Measurement, and Control</a:t>
            </a:r>
            <a:r>
              <a:rPr b="0" lang="en-US" sz="800" spc="-1" strike="noStrike">
                <a:solidFill>
                  <a:srgbClr val="000000"/>
                </a:solidFill>
                <a:latin typeface="Arial"/>
              </a:rPr>
              <a:t>, 107.</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Burdet, E., Osu, R., Franklin, D. W., Milner, T. E., &amp; Kawato, M. (2001). The central nervous system stabilizes unstable dynamics by learning optimal impedance. </a:t>
            </a:r>
            <a:r>
              <a:rPr b="0" i="1" lang="en-US" sz="800" spc="-1" strike="noStrike">
                <a:solidFill>
                  <a:srgbClr val="000000"/>
                </a:solidFill>
                <a:latin typeface="Arial"/>
              </a:rPr>
              <a:t>Nature</a:t>
            </a:r>
            <a:r>
              <a:rPr b="0" lang="en-US" sz="800" spc="-1" strike="noStrike">
                <a:solidFill>
                  <a:srgbClr val="000000"/>
                </a:solidFill>
                <a:latin typeface="Arial"/>
              </a:rPr>
              <a:t>, </a:t>
            </a:r>
            <a:r>
              <a:rPr b="0" i="1" lang="en-US" sz="800" spc="-1" strike="noStrike">
                <a:solidFill>
                  <a:srgbClr val="000000"/>
                </a:solidFill>
                <a:latin typeface="Arial"/>
              </a:rPr>
              <a:t>414</a:t>
            </a:r>
            <a:r>
              <a:rPr b="0" lang="en-US" sz="800" spc="-1" strike="noStrike">
                <a:solidFill>
                  <a:srgbClr val="000000"/>
                </a:solidFill>
                <a:latin typeface="Arial"/>
              </a:rPr>
              <a:t>(6862), 446-449.</a:t>
            </a:r>
            <a:endParaRPr b="0" lang="en-US" sz="800" spc="-1" strike="noStrike">
              <a:solidFill>
                <a:srgbClr val="000000"/>
              </a:solidFill>
              <a:latin typeface="Arial"/>
            </a:endParaRPr>
          </a:p>
          <a:p>
            <a:pPr marL="171360" indent="-171360">
              <a:lnSpc>
                <a:spcPct val="100000"/>
              </a:lnSpc>
              <a:spcBef>
                <a:spcPts val="159"/>
              </a:spcBef>
              <a:buClr>
                <a:srgbClr val="00a6d6"/>
              </a:buClr>
              <a:buFont typeface="Arial"/>
              <a:buChar char="•"/>
            </a:pPr>
            <a:r>
              <a:rPr b="0" lang="en-US" sz="800" spc="-1" strike="noStrike">
                <a:solidFill>
                  <a:srgbClr val="000000"/>
                </a:solidFill>
                <a:latin typeface="Arial"/>
              </a:rPr>
              <a:t>Peternel L, Tsagarakis N, Ajoudani A (2017), A human–robot co-manipulation approach based on human sensorimotor information. IEEE Transactions on Neural Systems and Rehabilitation Engineering, 25(7):811-22.</a:t>
            </a:r>
            <a:endParaRPr b="0" lang="en-US" sz="800" spc="-1" strike="noStrike">
              <a:solidFill>
                <a:srgbClr val="000000"/>
              </a:solidFill>
              <a:latin typeface="Arial"/>
            </a:endParaRPr>
          </a:p>
          <a:p>
            <a:pPr>
              <a:lnSpc>
                <a:spcPct val="100000"/>
              </a:lnSpc>
              <a:spcBef>
                <a:spcPts val="159"/>
              </a:spcBef>
              <a:buNone/>
            </a:pPr>
            <a:endParaRPr b="0" lang="en-US" sz="800" spc="-1" strike="noStrike">
              <a:solidFill>
                <a:srgbClr val="000000"/>
              </a:solidFill>
              <a:latin typeface="Arial"/>
            </a:endParaRPr>
          </a:p>
          <a:p>
            <a:pPr>
              <a:lnSpc>
                <a:spcPct val="100000"/>
              </a:lnSpc>
              <a:spcBef>
                <a:spcPts val="159"/>
              </a:spcBef>
              <a:buNone/>
            </a:pPr>
            <a:endParaRPr b="0" lang="en-US"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CONTROL FOR SAFE AND EFFICIENT INTERACTION</a:t>
            </a:r>
            <a:endParaRPr b="0" lang="en-US" sz="2000" spc="-1" strike="noStrike">
              <a:solidFill>
                <a:srgbClr val="000000"/>
              </a:solidFill>
              <a:latin typeface="Arial"/>
            </a:endParaRPr>
          </a:p>
        </p:txBody>
      </p:sp>
      <p:sp>
        <p:nvSpPr>
          <p:cNvPr id="114" name="PlaceHolder 2"/>
          <p:cNvSpPr>
            <a:spLocks noGrp="1"/>
          </p:cNvSpPr>
          <p:nvPr>
            <p:ph/>
          </p:nvPr>
        </p:nvSpPr>
        <p:spPr>
          <a:xfrm>
            <a:off x="-12600" y="595440"/>
            <a:ext cx="5663880" cy="3777840"/>
          </a:xfrm>
          <a:prstGeom prst="rect">
            <a:avLst/>
          </a:prstGeom>
          <a:noFill/>
          <a:ln w="0">
            <a:noFill/>
          </a:ln>
        </p:spPr>
        <p:txBody>
          <a:bodyPr anchor="t">
            <a:noAutofit/>
          </a:bodyPr>
          <a:p>
            <a:pPr>
              <a:lnSpc>
                <a:spcPct val="130000"/>
              </a:lnSpc>
              <a:spcBef>
                <a:spcPts val="281"/>
              </a:spcBef>
              <a:spcAft>
                <a:spcPts val="425"/>
              </a:spcAft>
              <a:buNone/>
              <a:tabLst>
                <a:tab algn="l" pos="0"/>
              </a:tabLst>
            </a:pPr>
            <a:r>
              <a:rPr b="1" lang="en-US" sz="1400" spc="-1" strike="noStrike">
                <a:solidFill>
                  <a:srgbClr val="000000"/>
                </a:solidFill>
                <a:latin typeface="Arial"/>
                <a:ea typeface="Heiti SC Light"/>
              </a:rPr>
              <a:t>Three main cases where impedance (stiffness) control can be beneficial:</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Safety</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unknown</a:t>
            </a:r>
            <a:r>
              <a:rPr b="0" lang="en-US" sz="1400" spc="-1" strike="noStrike">
                <a:solidFill>
                  <a:srgbClr val="000000"/>
                </a:solidFill>
                <a:latin typeface="Arial"/>
                <a:ea typeface="Heiti SC Light"/>
              </a:rPr>
              <a:t>, the robot might break something fragile or damage itself, if the interaction is done with a high stiffness. To ensure a safe interaction, </a:t>
            </a:r>
            <a:r>
              <a:rPr b="0" lang="en-US" sz="1400" spc="-1" strike="noStrike">
                <a:solidFill>
                  <a:srgbClr val="c448de"/>
                </a:solidFill>
                <a:latin typeface="Arial"/>
                <a:ea typeface="Heiti SC Light"/>
              </a:rPr>
              <a:t>stiffness should be decreased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Precision &amp; robustness</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unpredictable or unstable</a:t>
            </a:r>
            <a:r>
              <a:rPr b="0" lang="en-US" sz="1400" spc="-1" strike="noStrike">
                <a:solidFill>
                  <a:srgbClr val="000000"/>
                </a:solidFill>
                <a:latin typeface="Arial"/>
                <a:ea typeface="Heiti SC Light"/>
              </a:rPr>
              <a:t>, it may induce unexpected perturbations to the robot. To ensure robustness and adequate position tracking, </a:t>
            </a:r>
            <a:r>
              <a:rPr b="0" lang="en-US" sz="1400" spc="-1" strike="noStrike">
                <a:solidFill>
                  <a:srgbClr val="c448de"/>
                </a:solidFill>
                <a:latin typeface="Arial"/>
                <a:ea typeface="Heiti SC Light"/>
              </a:rPr>
              <a:t>stiffness should be increased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Energy efficiency</a:t>
            </a:r>
            <a:r>
              <a:rPr b="0" lang="en-US" sz="1400" spc="-1" strike="noStrike">
                <a:solidFill>
                  <a:srgbClr val="000000"/>
                </a:solidFill>
                <a:latin typeface="Arial"/>
                <a:ea typeface="Heiti SC Light"/>
              </a:rPr>
              <a:t>: improved </a:t>
            </a:r>
            <a:r>
              <a:rPr b="0" lang="en-US" sz="1400" spc="-1" strike="noStrike">
                <a:solidFill>
                  <a:srgbClr val="008000"/>
                </a:solidFill>
                <a:latin typeface="Arial"/>
                <a:ea typeface="Heiti SC Light"/>
              </a:rPr>
              <a:t>energy transfer</a:t>
            </a:r>
            <a:r>
              <a:rPr b="0" lang="en-US" sz="1400" spc="-1" strike="noStrike">
                <a:solidFill>
                  <a:srgbClr val="000000"/>
                </a:solidFill>
                <a:latin typeface="Arial"/>
                <a:ea typeface="Heiti SC Light"/>
              </a:rPr>
              <a:t> in various tasks can be improved by a </a:t>
            </a:r>
            <a:r>
              <a:rPr b="0" lang="en-US" sz="1400" spc="-1" strike="noStrike">
                <a:solidFill>
                  <a:srgbClr val="c448de"/>
                </a:solidFill>
                <a:latin typeface="Arial"/>
                <a:ea typeface="Heiti SC Light"/>
              </a:rPr>
              <a:t>correctly timed change of stiffness</a:t>
            </a:r>
            <a:r>
              <a:rPr b="0" lang="en-US" sz="1400" spc="-1" strike="noStrike">
                <a:solidFill>
                  <a:srgbClr val="000000"/>
                </a:solidFill>
                <a:latin typeface="Arial"/>
                <a:ea typeface="Heiti SC Light"/>
              </a:rPr>
              <a:t>.</a:t>
            </a:r>
            <a:br>
              <a:rPr sz="1400"/>
            </a:br>
            <a:r>
              <a:rPr b="0" lang="en-US" sz="1400" spc="-1" strike="noStrike">
                <a:solidFill>
                  <a:srgbClr val="000000"/>
                </a:solidFill>
                <a:latin typeface="Arial"/>
              </a:rPr>
              <a:t> </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pic>
        <p:nvPicPr>
          <p:cNvPr id="115" name="Picture 5" descr="hand-2744781_1280.png"/>
          <p:cNvPicPr/>
          <p:nvPr/>
        </p:nvPicPr>
        <p:blipFill>
          <a:blip r:embed="rId1"/>
          <a:stretch/>
        </p:blipFill>
        <p:spPr>
          <a:xfrm flipH="1" rot="5400000">
            <a:off x="6503040" y="149040"/>
            <a:ext cx="1024560" cy="1845000"/>
          </a:xfrm>
          <a:prstGeom prst="rect">
            <a:avLst/>
          </a:prstGeom>
          <a:ln w="0">
            <a:noFill/>
          </a:ln>
        </p:spPr>
      </p:pic>
      <p:sp>
        <p:nvSpPr>
          <p:cNvPr id="116" name="TextBox 6"/>
          <p:cNvSpPr/>
          <p:nvPr/>
        </p:nvSpPr>
        <p:spPr>
          <a:xfrm>
            <a:off x="7815960" y="698400"/>
            <a:ext cx="645840" cy="1004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6000" spc="-1" strike="noStrike">
                <a:solidFill>
                  <a:srgbClr val="000000"/>
                </a:solidFill>
                <a:latin typeface="Arial"/>
              </a:rPr>
              <a:t>?</a:t>
            </a:r>
            <a:endParaRPr b="0" lang="en-US" sz="6000" spc="-1" strike="noStrike">
              <a:latin typeface="Arial"/>
            </a:endParaRPr>
          </a:p>
        </p:txBody>
      </p:sp>
      <p:pic>
        <p:nvPicPr>
          <p:cNvPr id="117" name="Picture 7" descr="48-488476_clip-art-wine-ale-fast-food-holding-glass.png"/>
          <p:cNvPicPr/>
          <p:nvPr/>
        </p:nvPicPr>
        <p:blipFill>
          <a:blip r:embed="rId2"/>
          <a:stretch/>
        </p:blipFill>
        <p:spPr>
          <a:xfrm>
            <a:off x="6289920" y="1714320"/>
            <a:ext cx="1757160" cy="1383120"/>
          </a:xfrm>
          <a:prstGeom prst="rect">
            <a:avLst/>
          </a:prstGeom>
          <a:ln w="0">
            <a:noFill/>
          </a:ln>
        </p:spPr>
      </p:pic>
      <p:pic>
        <p:nvPicPr>
          <p:cNvPr id="118" name="Picture 8" descr="Baseball_pitching_motion_2004.jpg"/>
          <p:cNvPicPr/>
          <p:nvPr/>
        </p:nvPicPr>
        <p:blipFill>
          <a:blip r:embed="rId3"/>
          <a:stretch/>
        </p:blipFill>
        <p:spPr>
          <a:xfrm>
            <a:off x="5562720" y="3254760"/>
            <a:ext cx="3580920" cy="1252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CONTROL FOR SAFE AND EFFICIENT INTERACTION</a:t>
            </a:r>
            <a:endParaRPr b="0" lang="en-US" sz="2000" spc="-1" strike="noStrike">
              <a:solidFill>
                <a:srgbClr val="000000"/>
              </a:solidFill>
              <a:latin typeface="Arial"/>
            </a:endParaRPr>
          </a:p>
        </p:txBody>
      </p:sp>
      <p:sp>
        <p:nvSpPr>
          <p:cNvPr id="120" name="PlaceHolder 2"/>
          <p:cNvSpPr>
            <a:spLocks noGrp="1"/>
          </p:cNvSpPr>
          <p:nvPr>
            <p:ph/>
          </p:nvPr>
        </p:nvSpPr>
        <p:spPr>
          <a:xfrm>
            <a:off x="-12600" y="595440"/>
            <a:ext cx="5663880" cy="3777840"/>
          </a:xfrm>
          <a:prstGeom prst="rect">
            <a:avLst/>
          </a:prstGeom>
          <a:noFill/>
          <a:ln w="0">
            <a:noFill/>
          </a:ln>
        </p:spPr>
        <p:txBody>
          <a:bodyPr anchor="t">
            <a:noAutofit/>
          </a:bodyPr>
          <a:p>
            <a:pPr>
              <a:lnSpc>
                <a:spcPct val="130000"/>
              </a:lnSpc>
              <a:spcBef>
                <a:spcPts val="281"/>
              </a:spcBef>
              <a:spcAft>
                <a:spcPts val="425"/>
              </a:spcAft>
              <a:buNone/>
              <a:tabLst>
                <a:tab algn="l" pos="0"/>
              </a:tabLst>
            </a:pPr>
            <a:r>
              <a:rPr b="1" lang="en-US" sz="1400" spc="-1" strike="noStrike">
                <a:solidFill>
                  <a:srgbClr val="000000"/>
                </a:solidFill>
                <a:latin typeface="Arial"/>
                <a:ea typeface="Heiti SC Light"/>
              </a:rPr>
              <a:t>Three main cases where impedance (stiffness) control can be beneficial:</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Safety</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unknown</a:t>
            </a:r>
            <a:r>
              <a:rPr b="0" lang="en-US" sz="1400" spc="-1" strike="noStrike">
                <a:solidFill>
                  <a:srgbClr val="000000"/>
                </a:solidFill>
                <a:latin typeface="Arial"/>
                <a:ea typeface="Heiti SC Light"/>
              </a:rPr>
              <a:t>, the robot might break something fragile or damage itself, if the interaction is done with a high stiffness. To ensure a safe interaction, </a:t>
            </a:r>
            <a:r>
              <a:rPr b="0" lang="en-US" sz="1400" spc="-1" strike="noStrike">
                <a:solidFill>
                  <a:srgbClr val="c448de"/>
                </a:solidFill>
                <a:latin typeface="Arial"/>
                <a:ea typeface="Heiti SC Light"/>
              </a:rPr>
              <a:t>stiffness should be decreased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Precision &amp; robustness</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unpredictable or unstable</a:t>
            </a:r>
            <a:r>
              <a:rPr b="0" lang="en-US" sz="1400" spc="-1" strike="noStrike">
                <a:solidFill>
                  <a:srgbClr val="000000"/>
                </a:solidFill>
                <a:latin typeface="Arial"/>
                <a:ea typeface="Heiti SC Light"/>
              </a:rPr>
              <a:t>, it may induce unexpected perturbations to the robot. To ensure robustness and adequate position tracking, </a:t>
            </a:r>
            <a:r>
              <a:rPr b="0" lang="en-US" sz="1400" spc="-1" strike="noStrike">
                <a:solidFill>
                  <a:srgbClr val="c448de"/>
                </a:solidFill>
                <a:latin typeface="Arial"/>
                <a:ea typeface="Heiti SC Light"/>
              </a:rPr>
              <a:t>stiffness should be increased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Energy efficiency</a:t>
            </a:r>
            <a:r>
              <a:rPr b="0" lang="en-US" sz="1400" spc="-1" strike="noStrike">
                <a:solidFill>
                  <a:srgbClr val="000000"/>
                </a:solidFill>
                <a:latin typeface="Arial"/>
                <a:ea typeface="Heiti SC Light"/>
              </a:rPr>
              <a:t>: improved </a:t>
            </a:r>
            <a:r>
              <a:rPr b="0" lang="en-US" sz="1400" spc="-1" strike="noStrike">
                <a:solidFill>
                  <a:srgbClr val="008000"/>
                </a:solidFill>
                <a:latin typeface="Arial"/>
                <a:ea typeface="Heiti SC Light"/>
              </a:rPr>
              <a:t>energy transfer</a:t>
            </a:r>
            <a:r>
              <a:rPr b="0" lang="en-US" sz="1400" spc="-1" strike="noStrike">
                <a:solidFill>
                  <a:srgbClr val="000000"/>
                </a:solidFill>
                <a:latin typeface="Arial"/>
                <a:ea typeface="Heiti SC Light"/>
              </a:rPr>
              <a:t> in various tasks can be improved by a </a:t>
            </a:r>
            <a:r>
              <a:rPr b="0" lang="en-US" sz="1400" spc="-1" strike="noStrike">
                <a:solidFill>
                  <a:srgbClr val="c448de"/>
                </a:solidFill>
                <a:latin typeface="Arial"/>
                <a:ea typeface="Heiti SC Light"/>
              </a:rPr>
              <a:t>correctly timed change of stiffness</a:t>
            </a:r>
            <a:r>
              <a:rPr b="0" lang="en-US" sz="1400" spc="-1" strike="noStrike">
                <a:solidFill>
                  <a:srgbClr val="000000"/>
                </a:solidFill>
                <a:latin typeface="Arial"/>
                <a:ea typeface="Heiti SC Light"/>
              </a:rPr>
              <a:t>.</a:t>
            </a:r>
            <a:br>
              <a:rPr sz="1400"/>
            </a:br>
            <a:r>
              <a:rPr b="0" lang="en-US" sz="1400" spc="-1" strike="noStrike">
                <a:solidFill>
                  <a:srgbClr val="000000"/>
                </a:solidFill>
                <a:latin typeface="Arial"/>
              </a:rPr>
              <a:t> </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pic>
        <p:nvPicPr>
          <p:cNvPr id="121" name="Picture 5" descr="hand-2744781_1280.png"/>
          <p:cNvPicPr/>
          <p:nvPr/>
        </p:nvPicPr>
        <p:blipFill>
          <a:blip r:embed="rId1"/>
          <a:stretch/>
        </p:blipFill>
        <p:spPr>
          <a:xfrm flipH="1" rot="5400000">
            <a:off x="6503040" y="149040"/>
            <a:ext cx="1024560" cy="1845000"/>
          </a:xfrm>
          <a:prstGeom prst="rect">
            <a:avLst/>
          </a:prstGeom>
          <a:ln w="0">
            <a:noFill/>
          </a:ln>
        </p:spPr>
      </p:pic>
      <p:sp>
        <p:nvSpPr>
          <p:cNvPr id="122" name="TextBox 6"/>
          <p:cNvSpPr/>
          <p:nvPr/>
        </p:nvSpPr>
        <p:spPr>
          <a:xfrm>
            <a:off x="7815960" y="698400"/>
            <a:ext cx="645840" cy="1004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6000" spc="-1" strike="noStrike">
                <a:solidFill>
                  <a:srgbClr val="000000"/>
                </a:solidFill>
                <a:latin typeface="Arial"/>
              </a:rPr>
              <a:t>?</a:t>
            </a:r>
            <a:endParaRPr b="0" lang="en-US" sz="6000" spc="-1" strike="noStrike">
              <a:latin typeface="Arial"/>
            </a:endParaRPr>
          </a:p>
        </p:txBody>
      </p:sp>
      <p:pic>
        <p:nvPicPr>
          <p:cNvPr id="123" name="Picture 7" descr="48-488476_clip-art-wine-ale-fast-food-holding-glass.png"/>
          <p:cNvPicPr/>
          <p:nvPr/>
        </p:nvPicPr>
        <p:blipFill>
          <a:blip r:embed="rId2"/>
          <a:stretch/>
        </p:blipFill>
        <p:spPr>
          <a:xfrm>
            <a:off x="6289920" y="1714320"/>
            <a:ext cx="1757160" cy="1383120"/>
          </a:xfrm>
          <a:prstGeom prst="rect">
            <a:avLst/>
          </a:prstGeom>
          <a:ln w="0">
            <a:noFill/>
          </a:ln>
        </p:spPr>
      </p:pic>
      <p:pic>
        <p:nvPicPr>
          <p:cNvPr id="124" name="Picture 8" descr="Baseball_pitching_motion_2004.jpg"/>
          <p:cNvPicPr/>
          <p:nvPr/>
        </p:nvPicPr>
        <p:blipFill>
          <a:blip r:embed="rId3"/>
          <a:stretch/>
        </p:blipFill>
        <p:spPr>
          <a:xfrm>
            <a:off x="5562720" y="3254760"/>
            <a:ext cx="3580920" cy="1252440"/>
          </a:xfrm>
          <a:prstGeom prst="rect">
            <a:avLst/>
          </a:prstGeom>
          <a:ln w="0">
            <a:noFill/>
          </a:ln>
        </p:spPr>
      </p:pic>
      <p:sp>
        <p:nvSpPr>
          <p:cNvPr id="125" name="TextBox 9"/>
          <p:cNvSpPr/>
          <p:nvPr/>
        </p:nvSpPr>
        <p:spPr>
          <a:xfrm>
            <a:off x="152640" y="1017360"/>
            <a:ext cx="5182920" cy="3286440"/>
          </a:xfrm>
          <a:prstGeom prst="rect">
            <a:avLst/>
          </a:prstGeom>
          <a:solidFill>
            <a:schemeClr val="accent5">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Arial"/>
              </a:rPr>
              <a:t>EXAMPLES</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Safety: You are in a dark room, and you keep your arm softer when trying to approach and touch an unseen or unknown object.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Precision: You hold a glass of beer in a crowded party, and you stiffen your arm not to spill it in case someone might bump into you by accident.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0000ff"/>
                </a:solidFill>
                <a:latin typeface="Arial"/>
              </a:rPr>
              <a:t>Energy: You use elasticity in arm actuators (e.g., muscles) to store and release energy during explosive actions, such as throwing, jumping, etc.</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216000" y="104400"/>
            <a:ext cx="8653320" cy="453960"/>
          </a:xfrm>
          <a:prstGeom prst="rect">
            <a:avLst/>
          </a:prstGeom>
          <a:noFill/>
          <a:ln w="0">
            <a:noFill/>
          </a:ln>
        </p:spPr>
        <p:txBody>
          <a:bodyPr anchor="ctr">
            <a:noAutofit/>
          </a:bodyPr>
          <a:p>
            <a:pPr>
              <a:lnSpc>
                <a:spcPct val="100000"/>
              </a:lnSpc>
              <a:buNone/>
            </a:pPr>
            <a:r>
              <a:rPr b="1" lang="en-US" sz="2000" spc="-1" strike="noStrike">
                <a:solidFill>
                  <a:srgbClr val="00a6d6"/>
                </a:solidFill>
                <a:latin typeface="Arial"/>
              </a:rPr>
              <a:t>IMPEDANCE CONTROL FOR SAFE AND EFFICIENT INTERACTION</a:t>
            </a:r>
            <a:endParaRPr b="0" lang="en-US" sz="2000" spc="-1" strike="noStrike">
              <a:solidFill>
                <a:srgbClr val="000000"/>
              </a:solidFill>
              <a:latin typeface="Arial"/>
            </a:endParaRPr>
          </a:p>
        </p:txBody>
      </p:sp>
      <p:sp>
        <p:nvSpPr>
          <p:cNvPr id="127" name="PlaceHolder 2"/>
          <p:cNvSpPr>
            <a:spLocks noGrp="1"/>
          </p:cNvSpPr>
          <p:nvPr>
            <p:ph/>
          </p:nvPr>
        </p:nvSpPr>
        <p:spPr>
          <a:xfrm>
            <a:off x="-12600" y="595440"/>
            <a:ext cx="5663880" cy="3777840"/>
          </a:xfrm>
          <a:prstGeom prst="rect">
            <a:avLst/>
          </a:prstGeom>
          <a:noFill/>
          <a:ln w="0">
            <a:noFill/>
          </a:ln>
        </p:spPr>
        <p:txBody>
          <a:bodyPr anchor="t">
            <a:noAutofit/>
          </a:bodyPr>
          <a:p>
            <a:pPr>
              <a:lnSpc>
                <a:spcPct val="130000"/>
              </a:lnSpc>
              <a:spcBef>
                <a:spcPts val="281"/>
              </a:spcBef>
              <a:spcAft>
                <a:spcPts val="425"/>
              </a:spcAft>
              <a:buNone/>
              <a:tabLst>
                <a:tab algn="l" pos="0"/>
              </a:tabLst>
            </a:pPr>
            <a:r>
              <a:rPr b="1" lang="en-US" sz="1400" spc="-1" strike="noStrike">
                <a:solidFill>
                  <a:srgbClr val="000000"/>
                </a:solidFill>
                <a:latin typeface="Arial"/>
                <a:ea typeface="Heiti SC Light"/>
              </a:rPr>
              <a:t>Three main cases where impedance (stiffness) control can be beneficial:</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Safety</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unknown</a:t>
            </a:r>
            <a:r>
              <a:rPr b="0" lang="en-US" sz="1400" spc="-1" strike="noStrike">
                <a:solidFill>
                  <a:srgbClr val="000000"/>
                </a:solidFill>
                <a:latin typeface="Arial"/>
                <a:ea typeface="Heiti SC Light"/>
              </a:rPr>
              <a:t>, the robot might break something fragile or damage itself, if the interaction is done with a high stiffness. To ensure a safe interaction, </a:t>
            </a:r>
            <a:r>
              <a:rPr b="0" lang="en-US" sz="1400" spc="-1" strike="noStrike">
                <a:solidFill>
                  <a:srgbClr val="c448de"/>
                </a:solidFill>
                <a:latin typeface="Arial"/>
                <a:ea typeface="Heiti SC Light"/>
              </a:rPr>
              <a:t>stiffness should be decreased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Precision &amp; robustness</a:t>
            </a:r>
            <a:r>
              <a:rPr b="0" lang="en-US" sz="1400" spc="-1" strike="noStrike">
                <a:solidFill>
                  <a:srgbClr val="000000"/>
                </a:solidFill>
                <a:latin typeface="Arial"/>
                <a:ea typeface="Heiti SC Light"/>
              </a:rPr>
              <a:t>: if the </a:t>
            </a:r>
            <a:r>
              <a:rPr b="0" lang="en-US" sz="1400" spc="-1" strike="noStrike">
                <a:solidFill>
                  <a:srgbClr val="008000"/>
                </a:solidFill>
                <a:latin typeface="Arial"/>
                <a:ea typeface="Heiti SC Light"/>
              </a:rPr>
              <a:t>environment is unpredictable or unstable</a:t>
            </a:r>
            <a:r>
              <a:rPr b="0" lang="en-US" sz="1400" spc="-1" strike="noStrike">
                <a:solidFill>
                  <a:srgbClr val="000000"/>
                </a:solidFill>
                <a:latin typeface="Arial"/>
                <a:ea typeface="Heiti SC Light"/>
              </a:rPr>
              <a:t>, it may induce unexpected perturbations to the robot. To ensure robustness and adequate position tracking, </a:t>
            </a:r>
            <a:r>
              <a:rPr b="0" lang="en-US" sz="1400" spc="-1" strike="noStrike">
                <a:solidFill>
                  <a:srgbClr val="c448de"/>
                </a:solidFill>
                <a:latin typeface="Arial"/>
                <a:ea typeface="Heiti SC Light"/>
              </a:rPr>
              <a:t>stiffness should be increased</a:t>
            </a:r>
            <a:r>
              <a:rPr b="0" lang="en-US" sz="1400" spc="-1" strike="noStrike">
                <a:solidFill>
                  <a:srgbClr val="000000"/>
                </a:solidFill>
                <a:latin typeface="Arial"/>
                <a:ea typeface="Heiti SC Light"/>
              </a:rPr>
              <a:t>.</a:t>
            </a:r>
            <a:endParaRPr b="0" lang="en-US" sz="1400" spc="-1" strike="noStrike">
              <a:solidFill>
                <a:srgbClr val="000000"/>
              </a:solidFill>
              <a:latin typeface="Arial"/>
            </a:endParaRPr>
          </a:p>
          <a:p>
            <a:pPr marL="343080" indent="-343080">
              <a:lnSpc>
                <a:spcPct val="130000"/>
              </a:lnSpc>
              <a:spcBef>
                <a:spcPts val="281"/>
              </a:spcBef>
              <a:spcAft>
                <a:spcPts val="425"/>
              </a:spcAft>
              <a:buClr>
                <a:srgbClr val="00a6d6"/>
              </a:buClr>
              <a:buFont typeface="Arial"/>
              <a:buAutoNum type="arabicPeriod"/>
              <a:tabLst>
                <a:tab algn="l" pos="0"/>
              </a:tabLst>
            </a:pPr>
            <a:r>
              <a:rPr b="1" lang="en-US" sz="1400" spc="-1" strike="noStrike">
                <a:solidFill>
                  <a:srgbClr val="ff0000"/>
                </a:solidFill>
                <a:latin typeface="Arial"/>
                <a:ea typeface="Heiti SC Light"/>
              </a:rPr>
              <a:t>Energy efficiency</a:t>
            </a:r>
            <a:r>
              <a:rPr b="0" lang="en-US" sz="1400" spc="-1" strike="noStrike">
                <a:solidFill>
                  <a:srgbClr val="000000"/>
                </a:solidFill>
                <a:latin typeface="Arial"/>
                <a:ea typeface="Heiti SC Light"/>
              </a:rPr>
              <a:t>: improved </a:t>
            </a:r>
            <a:r>
              <a:rPr b="0" lang="en-US" sz="1400" spc="-1" strike="noStrike">
                <a:solidFill>
                  <a:srgbClr val="008000"/>
                </a:solidFill>
                <a:latin typeface="Arial"/>
                <a:ea typeface="Heiti SC Light"/>
              </a:rPr>
              <a:t>energy transfer</a:t>
            </a:r>
            <a:r>
              <a:rPr b="0" lang="en-US" sz="1400" spc="-1" strike="noStrike">
                <a:solidFill>
                  <a:srgbClr val="000000"/>
                </a:solidFill>
                <a:latin typeface="Arial"/>
                <a:ea typeface="Heiti SC Light"/>
              </a:rPr>
              <a:t> in various tasks can be improved by a </a:t>
            </a:r>
            <a:r>
              <a:rPr b="0" lang="en-US" sz="1400" spc="-1" strike="noStrike">
                <a:solidFill>
                  <a:srgbClr val="c448de"/>
                </a:solidFill>
                <a:latin typeface="Arial"/>
                <a:ea typeface="Heiti SC Light"/>
              </a:rPr>
              <a:t>correctly timed change of stiffness</a:t>
            </a:r>
            <a:r>
              <a:rPr b="0" lang="en-US" sz="1400" spc="-1" strike="noStrike">
                <a:solidFill>
                  <a:srgbClr val="000000"/>
                </a:solidFill>
                <a:latin typeface="Arial"/>
                <a:ea typeface="Heiti SC Light"/>
              </a:rPr>
              <a:t>.</a:t>
            </a:r>
            <a:br>
              <a:rPr sz="1400"/>
            </a:br>
            <a:r>
              <a:rPr b="0" lang="en-US" sz="1400" spc="-1" strike="noStrike">
                <a:solidFill>
                  <a:srgbClr val="000000"/>
                </a:solidFill>
                <a:latin typeface="Arial"/>
              </a:rPr>
              <a:t> </a:t>
            </a:r>
            <a:endParaRPr b="0" lang="en-US" sz="1400" spc="-1" strike="noStrike">
              <a:solidFill>
                <a:srgbClr val="000000"/>
              </a:solidFill>
              <a:latin typeface="Arial"/>
            </a:endParaRPr>
          </a:p>
          <a:p>
            <a:pPr>
              <a:lnSpc>
                <a:spcPct val="100000"/>
              </a:lnSpc>
              <a:spcBef>
                <a:spcPts val="281"/>
              </a:spcBef>
              <a:buNone/>
              <a:tabLst>
                <a:tab algn="l" pos="0"/>
              </a:tabLst>
            </a:pPr>
            <a:endParaRPr b="0" lang="en-US" sz="1400" spc="-1" strike="noStrike">
              <a:solidFill>
                <a:srgbClr val="000000"/>
              </a:solidFill>
              <a:latin typeface="Arial"/>
            </a:endParaRPr>
          </a:p>
        </p:txBody>
      </p:sp>
      <p:pic>
        <p:nvPicPr>
          <p:cNvPr id="128" name="Picture 5" descr="hand-2744781_1280.png"/>
          <p:cNvPicPr/>
          <p:nvPr/>
        </p:nvPicPr>
        <p:blipFill>
          <a:blip r:embed="rId1"/>
          <a:stretch/>
        </p:blipFill>
        <p:spPr>
          <a:xfrm flipH="1" rot="5400000">
            <a:off x="6503040" y="149040"/>
            <a:ext cx="1024560" cy="1845000"/>
          </a:xfrm>
          <a:prstGeom prst="rect">
            <a:avLst/>
          </a:prstGeom>
          <a:ln w="0">
            <a:noFill/>
          </a:ln>
        </p:spPr>
      </p:pic>
      <p:sp>
        <p:nvSpPr>
          <p:cNvPr id="129" name="TextBox 6"/>
          <p:cNvSpPr/>
          <p:nvPr/>
        </p:nvSpPr>
        <p:spPr>
          <a:xfrm>
            <a:off x="7815960" y="698400"/>
            <a:ext cx="645840" cy="1004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6000" spc="-1" strike="noStrike">
                <a:solidFill>
                  <a:srgbClr val="000000"/>
                </a:solidFill>
                <a:latin typeface="Arial"/>
              </a:rPr>
              <a:t>?</a:t>
            </a:r>
            <a:endParaRPr b="0" lang="en-US" sz="6000" spc="-1" strike="noStrike">
              <a:latin typeface="Arial"/>
            </a:endParaRPr>
          </a:p>
        </p:txBody>
      </p:sp>
      <p:pic>
        <p:nvPicPr>
          <p:cNvPr id="130" name="Picture 7" descr="48-488476_clip-art-wine-ale-fast-food-holding-glass.png"/>
          <p:cNvPicPr/>
          <p:nvPr/>
        </p:nvPicPr>
        <p:blipFill>
          <a:blip r:embed="rId2"/>
          <a:stretch/>
        </p:blipFill>
        <p:spPr>
          <a:xfrm>
            <a:off x="6289920" y="1714320"/>
            <a:ext cx="1757160" cy="1383120"/>
          </a:xfrm>
          <a:prstGeom prst="rect">
            <a:avLst/>
          </a:prstGeom>
          <a:ln w="0">
            <a:noFill/>
          </a:ln>
        </p:spPr>
      </p:pic>
      <p:pic>
        <p:nvPicPr>
          <p:cNvPr id="131" name="Picture 8" descr="Baseball_pitching_motion_2004.jpg"/>
          <p:cNvPicPr/>
          <p:nvPr/>
        </p:nvPicPr>
        <p:blipFill>
          <a:blip r:embed="rId3"/>
          <a:stretch/>
        </p:blipFill>
        <p:spPr>
          <a:xfrm>
            <a:off x="5562720" y="3254760"/>
            <a:ext cx="3580920" cy="1252440"/>
          </a:xfrm>
          <a:prstGeom prst="rect">
            <a:avLst/>
          </a:prstGeom>
          <a:ln w="0">
            <a:noFill/>
          </a:ln>
        </p:spPr>
      </p:pic>
      <p:sp>
        <p:nvSpPr>
          <p:cNvPr id="132" name="TextBox 9"/>
          <p:cNvSpPr/>
          <p:nvPr/>
        </p:nvSpPr>
        <p:spPr>
          <a:xfrm>
            <a:off x="2045520" y="2076120"/>
            <a:ext cx="4995000" cy="942120"/>
          </a:xfrm>
          <a:prstGeom prst="rect">
            <a:avLst/>
          </a:prstGeom>
          <a:solidFill>
            <a:schemeClr val="accent1">
              <a:lumMod val="20000"/>
              <a:lumOff val="80000"/>
            </a:schemeClr>
          </a:solidFill>
          <a:ln w="38100">
            <a:solidFill>
              <a:srgbClr val="6d177f">
                <a:lumMod val="60000"/>
                <a:lumOff val="40000"/>
              </a:srgbClr>
            </a:solidFill>
            <a:round/>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ff0000"/>
                </a:solidFill>
                <a:latin typeface="Arial"/>
              </a:rPr>
              <a:t>Note: in order to store and release energy, the arm or its actuators require mechanical elasticity (e.g., like human muscles). Standard electric motors in robots by themselves do not have such elastic properties.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0" y="965880"/>
            <a:ext cx="9143640" cy="2789280"/>
          </a:xfrm>
          <a:prstGeom prst="rect">
            <a:avLst/>
          </a:prstGeom>
          <a:noFill/>
          <a:ln w="0">
            <a:noFill/>
          </a:ln>
        </p:spPr>
        <p:txBody>
          <a:bodyPr anchor="ctr">
            <a:noAutofit/>
          </a:bodyPr>
          <a:p>
            <a:pPr algn="ctr">
              <a:lnSpc>
                <a:spcPct val="100000"/>
              </a:lnSpc>
              <a:buNone/>
            </a:pPr>
            <a:r>
              <a:rPr b="1" lang="en-US" sz="3300" spc="-1" strike="noStrike">
                <a:solidFill>
                  <a:srgbClr val="00a6d6"/>
                </a:solidFill>
                <a:latin typeface="Arial"/>
              </a:rPr>
              <a:t>MECHANICAL IMPEDANCE</a:t>
            </a:r>
            <a:endParaRPr b="0" lang="en-US" sz="3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TUDLIBdocument" ma:contentTypeID="0x01010016F1C7B450C4D64BBC7917A13DD30656003E043FA3BD5BBB47894A6C61EB459D29" ma:contentTypeVersion="4" ma:contentTypeDescription="" ma:contentTypeScope="" ma:versionID="6b6b2e6c892ad1f48837ed0bc314d437">
  <xsd:schema xmlns:xsd="http://www.w3.org/2001/XMLSchema" xmlns:xs="http://www.w3.org/2001/XMLSchema" xmlns:p="http://schemas.microsoft.com/office/2006/metadata/properties" xmlns:ns2="4cb98678-5130-40b7-a8e9-e1b669d3c166" targetNamespace="http://schemas.microsoft.com/office/2006/metadata/properties" ma:root="true" ma:fieldsID="9a897bd14cbfa75a594e6c0f3e5c728f" ns2:_="">
    <xsd:import namespace="4cb98678-5130-40b7-a8e9-e1b669d3c166"/>
    <xsd:element name="properties">
      <xsd:complexType>
        <xsd:sequence>
          <xsd:element name="documentManagement">
            <xsd:complexType>
              <xsd:all>
                <xsd:element ref="ns2:mfa96787e54e44b2a16fa25ae42e3ac9" minOccurs="0"/>
                <xsd:element ref="ns2:TaxCatchAll" minOccurs="0"/>
                <xsd:element ref="ns2:TaxCatchAllLabel" minOccurs="0"/>
                <xsd:element ref="ns2:m1b2297192104d679a919b006e14cc1d" minOccurs="0"/>
                <xsd:element ref="ns2:TUDLDocumenttype" minOccurs="0"/>
                <xsd:element ref="ns2:UDLIB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b98678-5130-40b7-a8e9-e1b669d3c166" elementFormDefault="qualified">
    <xsd:import namespace="http://schemas.microsoft.com/office/2006/documentManagement/types"/>
    <xsd:import namespace="http://schemas.microsoft.com/office/infopath/2007/PartnerControls"/>
    <xsd:element name="mfa96787e54e44b2a16fa25ae42e3ac9" ma:index="8" nillable="true" ma:taxonomy="true" ma:internalName="mfa96787e54e44b2a16fa25ae42e3ac9" ma:taxonomyFieldName="TUDLIBRON" ma:displayName="TUDLIBRON" ma:fieldId="{6fa96787-e54e-44b2-a16f-a25ae42e3ac9}" ma:sspId="185dc40b-9300-491c-a31d-6751a44a6ae7" ma:termSetId="c6df6329-6758-4f58-b409-9f102778d808"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2c04e181-9dd0-454d-a501-6dbf26120458}" ma:internalName="TaxCatchAll" ma:showField="CatchAllData" ma:web="4cb98678-5130-40b7-a8e9-e1b669d3c166">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2c04e181-9dd0-454d-a501-6dbf26120458}" ma:internalName="TaxCatchAllLabel" ma:readOnly="true" ma:showField="CatchAllDataLabel" ma:web="4cb98678-5130-40b7-a8e9-e1b669d3c166">
      <xsd:complexType>
        <xsd:complexContent>
          <xsd:extension base="dms:MultiChoiceLookup">
            <xsd:sequence>
              <xsd:element name="Value" type="dms:Lookup" maxOccurs="unbounded" minOccurs="0" nillable="true"/>
            </xsd:sequence>
          </xsd:extension>
        </xsd:complexContent>
      </xsd:complexType>
    </xsd:element>
    <xsd:element name="m1b2297192104d679a919b006e14cc1d" ma:index="12" nillable="true" ma:taxonomy="true" ma:internalName="m1b2297192104d679a919b006e14cc1d" ma:taxonomyFieldName="TUDLIBKEYWORDS" ma:displayName="TUDLIBKEYWORDS" ma:default="" ma:fieldId="{61b22971-9210-4d67-9a91-9b006e14cc1d}" ma:taxonomyMulti="true" ma:sspId="185dc40b-9300-491c-a31d-6751a44a6ae7" ma:termSetId="491ef53e-cdd6-4988-9634-d096535c6fa3" ma:anchorId="00000000-0000-0000-0000-000000000000" ma:open="true" ma:isKeyword="false">
      <xsd:complexType>
        <xsd:sequence>
          <xsd:element ref="pc:Terms" minOccurs="0" maxOccurs="1"/>
        </xsd:sequence>
      </xsd:complexType>
    </xsd:element>
    <xsd:element name="TUDLDocumenttype" ma:index="14" nillable="true" ma:displayName="TUDLDocumenttype" ma:format="Dropdown" ma:internalName="TUDLDocumenttype">
      <xsd:simpleType>
        <xsd:restriction base="dms:Choice">
          <xsd:enumeration value="Advies"/>
          <xsd:enumeration value="Agenda"/>
          <xsd:enumeration value="Actielijst"/>
          <xsd:enumeration value="Beleidsstuk"/>
          <xsd:enumeration value="Contract"/>
          <xsd:enumeration value="Handleiding"/>
          <xsd:enumeration value="Offerte"/>
          <xsd:enumeration value="Onderwijsmateriaal"/>
          <xsd:enumeration value="Presentatie"/>
          <xsd:enumeration value="Presentielijst"/>
          <xsd:enumeration value="Procedure"/>
          <xsd:enumeration value="Procesbeschrijving (flowchart)"/>
          <xsd:enumeration value="Rapportage"/>
          <xsd:enumeration value="Richtlijn"/>
          <xsd:enumeration value="Technisch document"/>
          <xsd:enumeration value="Verslag"/>
          <xsd:enumeration value="Visie"/>
          <xsd:enumeration value="Werkinstructie"/>
        </xsd:restriction>
      </xsd:simpleType>
    </xsd:element>
    <xsd:element name="UDLIBStatus" ma:index="15" nillable="true" ma:displayName="UDLIBStatus" ma:default="Concept" ma:format="Dropdown" ma:internalName="UDLIBStatus">
      <xsd:simpleType>
        <xsd:restriction base="dms:Choice">
          <xsd:enumeration value="Concept"/>
          <xsd:enumeration value="Ter goedkeuring"/>
          <xsd:enumeration value="Definitief"/>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UDLIBStatus xmlns="4cb98678-5130-40b7-a8e9-e1b669d3c166">Ter goedkeuring</UDLIBStatus>
    <m1b2297192104d679a919b006e14cc1d xmlns="4cb98678-5130-40b7-a8e9-e1b669d3c166">
      <Terms xmlns="http://schemas.microsoft.com/office/infopath/2007/PartnerControls">
        <TermInfo>
          <TermName>Copyright</TermName>
          <TermId>2fa1e5cd-3933-4ae6-9fbd-7273bc6fac56</TermId>
        </TermInfo>
      </Terms>
    </m1b2297192104d679a919b006e14cc1d>
    <TUDLDocumenttype xmlns="4cb98678-5130-40b7-a8e9-e1b669d3c166">Presentatie</TUDLDocumenttype>
    <mfa96787e54e44b2a16fa25ae42e3ac9 xmlns="4cb98678-5130-40b7-a8e9-e1b669d3c166">
      <Terms xmlns="http://schemas.microsoft.com/office/infopath/2007/PartnerControls">
        <TermInfo>
          <TermName>Education Support</TermName>
          <TermId>b1523ab2-719a-4582-8f4d-0d180e558bf8</TermId>
        </TermInfo>
      </Terms>
    </mfa96787e54e44b2a16fa25ae42e3ac9>
    <TaxCatchAll xmlns="4cb98678-5130-40b7-a8e9-e1b669d3c166"/>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C4ADB-140C-4EEB-9EC3-D93B5727C5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b98678-5130-40b7-a8e9-e1b669d3c1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866938-0063-4242-88A1-9D3B26C7B96F}">
  <ds:schemaRef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2006/metadata/properties"/>
    <ds:schemaRef ds:uri="http://schemas.microsoft.com/office/infopath/2007/PartnerControls"/>
    <ds:schemaRef ds:uri="4cb98678-5130-40b7-a8e9-e1b669d3c166"/>
    <ds:schemaRef ds:uri="http://purl.org/dc/dcmitype/"/>
  </ds:schemaRefs>
</ds:datastoreItem>
</file>

<file path=customXml/itemProps3.xml><?xml version="1.0" encoding="utf-8"?>
<ds:datastoreItem xmlns:ds="http://schemas.openxmlformats.org/officeDocument/2006/customXml" ds:itemID="{A7AF1963-3E57-4264-8A9C-3458553615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32307</TotalTime>
  <Application>LibreOffice/7.3.7.2$Linux_X86_64 LibreOffice_project/30$Build-2</Application>
  <AppVersion>15.0000</AppVersion>
  <Words>3562</Words>
  <Paragraphs>336</Paragraphs>
  <Company>TU Delft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2015-07-09T11:57:30Z</dcterms:created>
  <dc:creator>Luka Peternel</dc:creator>
  <dc:description/>
  <dc:language>en-US</dc:language>
  <cp:lastModifiedBy>luka peternel</cp:lastModifiedBy>
  <dcterms:modified xsi:type="dcterms:W3CDTF">2023-02-25T14:06:34Z</dcterms:modified>
  <cp:revision>618</cp:revision>
  <dc:subject/>
  <dc:title>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0x01010016F1C7B450C4D64BBC7917A13DD30656003E043FA3BD5BBB47894A6C61EB459D29</vt:lpwstr>
  </property>
  <property fmtid="{D5CDD505-2E9C-101B-9397-08002B2CF9AE}" pid="3" name="MMClips">
    <vt:i4>3</vt:i4>
  </property>
  <property fmtid="{D5CDD505-2E9C-101B-9397-08002B2CF9AE}" pid="4" name="Notes">
    <vt:i4>4</vt:i4>
  </property>
  <property fmtid="{D5CDD505-2E9C-101B-9397-08002B2CF9AE}" pid="5" name="PresentationFormat">
    <vt:lpwstr>On-screen Show (16:9)</vt:lpwstr>
  </property>
  <property fmtid="{D5CDD505-2E9C-101B-9397-08002B2CF9AE}" pid="6" name="Slides">
    <vt:i4>47</vt:i4>
  </property>
  <property fmtid="{D5CDD505-2E9C-101B-9397-08002B2CF9AE}" pid="7" name="TUDLIBKEYWORDS">
    <vt:lpwstr>718;#Copyright|2fa1e5cd-3933-4ae6-9fbd-7273bc6fac56</vt:lpwstr>
  </property>
  <property fmtid="{D5CDD505-2E9C-101B-9397-08002B2CF9AE}" pid="8" name="TUDLIBRON">
    <vt:lpwstr>6</vt:lpwstr>
  </property>
</Properties>
</file>